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61" r:id="rId5"/>
    <p:sldId id="263" r:id="rId6"/>
    <p:sldId id="264" r:id="rId7"/>
    <p:sldId id="265" r:id="rId8"/>
    <p:sldId id="271" r:id="rId9"/>
    <p:sldId id="267" r:id="rId10"/>
    <p:sldId id="269" r:id="rId11"/>
    <p:sldId id="268"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EBC67C-F3EB-4A24-8BD7-1FDA13630BEE}" type="datetimeFigureOut">
              <a:rPr lang="es-PE" smtClean="0"/>
              <a:pPr/>
              <a:t>17/09/2014</a:t>
            </a:fld>
            <a:endParaRPr lang="es-P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6C4D49-6C10-444E-89AA-43FA56BF9626}" type="slidenum">
              <a:rPr lang="es-PE" smtClean="0"/>
              <a:pPr/>
              <a:t>‹#›</a:t>
            </a:fld>
            <a:endParaRPr lang="es-PE"/>
          </a:p>
        </p:txBody>
      </p:sp>
    </p:spTree>
    <p:extLst>
      <p:ext uri="{BB962C8B-B14F-4D97-AF65-F5344CB8AC3E}">
        <p14:creationId xmlns:p14="http://schemas.microsoft.com/office/powerpoint/2010/main" val="2632235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6C4D49-6C10-444E-89AA-43FA56BF9626}" type="slidenum">
              <a:rPr lang="es-PE" smtClean="0"/>
              <a:pPr/>
              <a:t>4</a:t>
            </a:fld>
            <a:endParaRPr lang="es-P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PE" dirty="0"/>
          </a:p>
        </p:txBody>
      </p:sp>
      <p:sp>
        <p:nvSpPr>
          <p:cNvPr id="4" name="3 Marcador de número de diapositiva"/>
          <p:cNvSpPr>
            <a:spLocks noGrp="1"/>
          </p:cNvSpPr>
          <p:nvPr>
            <p:ph type="sldNum" sz="quarter" idx="10"/>
          </p:nvPr>
        </p:nvSpPr>
        <p:spPr/>
        <p:txBody>
          <a:bodyPr/>
          <a:lstStyle/>
          <a:p>
            <a:fld id="{3C6C4D49-6C10-444E-89AA-43FA56BF9626}" type="slidenum">
              <a:rPr lang="es-PE" smtClean="0"/>
              <a:pPr/>
              <a:t>6</a:t>
            </a:fld>
            <a:endParaRPr lang="es-P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48488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87666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603596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2135085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57026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11401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219212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415615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14416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366441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pPr/>
              <a:t>17/09/2014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297193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3744B-D464-4FD7-94D9-61156A82C4A9}" type="datetimeFigureOut">
              <a:rPr lang="es-MX" smtClean="0"/>
              <a:pPr/>
              <a:t>17/09/2014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9CC5D-4C4D-49B0-A982-9CE6F719E1A4}" type="slidenum">
              <a:rPr lang="es-MX" smtClean="0"/>
              <a:pPr/>
              <a:t>‹#›</a:t>
            </a:fld>
            <a:endParaRPr lang="es-MX"/>
          </a:p>
        </p:txBody>
      </p:sp>
    </p:spTree>
    <p:extLst>
      <p:ext uri="{BB962C8B-B14F-4D97-AF65-F5344CB8AC3E}">
        <p14:creationId xmlns:p14="http://schemas.microsoft.com/office/powerpoint/2010/main" val="2994552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jpe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9425" y="3733800"/>
            <a:ext cx="8207375" cy="10556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400" b="1" dirty="0" smtClean="0">
                <a:solidFill>
                  <a:srgbClr val="C00000"/>
                </a:solidFill>
              </a:rPr>
              <a:t>Alejandro Rodriguez Gamboa</a:t>
            </a:r>
            <a:br>
              <a:rPr lang="en-US" sz="1400" b="1" dirty="0" smtClean="0">
                <a:solidFill>
                  <a:srgbClr val="C00000"/>
                </a:solidFill>
              </a:rPr>
            </a:br>
            <a:r>
              <a:rPr lang="es-ES_tradnl" sz="1400" b="1" dirty="0" smtClean="0">
                <a:solidFill>
                  <a:srgbClr val="C00000"/>
                </a:solidFill>
              </a:rPr>
              <a:t>National </a:t>
            </a:r>
            <a:r>
              <a:rPr lang="es-ES_tradnl" sz="1400" b="1" dirty="0" err="1" smtClean="0">
                <a:solidFill>
                  <a:srgbClr val="C00000"/>
                </a:solidFill>
              </a:rPr>
              <a:t>Elections</a:t>
            </a:r>
            <a:r>
              <a:rPr lang="es-ES_tradnl" sz="1400" b="1" dirty="0" smtClean="0">
                <a:solidFill>
                  <a:srgbClr val="C00000"/>
                </a:solidFill>
              </a:rPr>
              <a:t> </a:t>
            </a:r>
            <a:r>
              <a:rPr lang="es-ES_tradnl" sz="1400" b="1" dirty="0" err="1" smtClean="0">
                <a:solidFill>
                  <a:srgbClr val="C00000"/>
                </a:solidFill>
              </a:rPr>
              <a:t>Board</a:t>
            </a:r>
            <a:r>
              <a:rPr lang="es-ES_tradnl" sz="1400" b="1" dirty="0" smtClean="0">
                <a:solidFill>
                  <a:srgbClr val="C00000"/>
                </a:solidFill>
              </a:rPr>
              <a:t> (</a:t>
            </a:r>
            <a:r>
              <a:rPr lang="es-ES_tradnl" sz="1400" b="1" dirty="0" err="1" smtClean="0">
                <a:solidFill>
                  <a:srgbClr val="C00000"/>
                </a:solidFill>
              </a:rPr>
              <a:t>JNE</a:t>
            </a:r>
            <a:r>
              <a:rPr lang="es-ES_tradnl" sz="1400" b="1" dirty="0" smtClean="0">
                <a:solidFill>
                  <a:srgbClr val="C00000"/>
                </a:solidFill>
              </a:rPr>
              <a:t>)</a:t>
            </a:r>
          </a:p>
          <a:p>
            <a:pPr algn="r"/>
            <a:r>
              <a:rPr lang="es-ES_tradnl" sz="1400" b="1" dirty="0" err="1" smtClean="0">
                <a:solidFill>
                  <a:srgbClr val="C00000"/>
                </a:solidFill>
              </a:rPr>
              <a:t>Peru</a:t>
            </a:r>
            <a:r>
              <a:rPr lang="es-ES_tradnl" sz="1400" b="1" dirty="0" smtClean="0">
                <a:solidFill>
                  <a:srgbClr val="C00000"/>
                </a:solidFill>
              </a:rPr>
              <a:t/>
            </a:r>
            <a:br>
              <a:rPr lang="es-ES_tradnl" sz="1400" b="1" dirty="0" smtClean="0">
                <a:solidFill>
                  <a:srgbClr val="C00000"/>
                </a:solidFill>
              </a:rPr>
            </a:br>
            <a:r>
              <a:rPr lang="es-ES_tradnl" sz="1400" b="1" dirty="0" err="1" smtClean="0">
                <a:solidFill>
                  <a:srgbClr val="C00000"/>
                </a:solidFill>
              </a:rPr>
              <a:t>September</a:t>
            </a:r>
            <a:r>
              <a:rPr lang="es-ES_tradnl" sz="1400" b="1" dirty="0" smtClean="0">
                <a:solidFill>
                  <a:srgbClr val="C00000"/>
                </a:solidFill>
              </a:rPr>
              <a:t>, </a:t>
            </a:r>
            <a:r>
              <a:rPr lang="es-ES_tradnl" sz="1400" b="1" dirty="0" err="1" smtClean="0">
                <a:solidFill>
                  <a:srgbClr val="C00000"/>
                </a:solidFill>
              </a:rPr>
              <a:t>Mexico</a:t>
            </a:r>
            <a:r>
              <a:rPr lang="es-ES_tradnl" sz="1400" b="1" dirty="0" smtClean="0">
                <a:solidFill>
                  <a:srgbClr val="C00000"/>
                </a:solidFill>
              </a:rPr>
              <a:t> City </a:t>
            </a:r>
            <a:endParaRPr lang="es-ES_tradnl" sz="1400" b="1" dirty="0">
              <a:solidFill>
                <a:srgbClr val="C00000"/>
              </a:solidFill>
            </a:endParaRPr>
          </a:p>
        </p:txBody>
      </p:sp>
      <p:sp>
        <p:nvSpPr>
          <p:cNvPr id="5" name="Rectangle 4"/>
          <p:cNvSpPr txBox="1">
            <a:spLocks/>
          </p:cNvSpPr>
          <p:nvPr/>
        </p:nvSpPr>
        <p:spPr>
          <a:xfrm>
            <a:off x="76200" y="2924944"/>
            <a:ext cx="8991600" cy="7920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spcBef>
                <a:spcPct val="0"/>
              </a:spcBef>
              <a:buFont typeface="Arial" panose="020B0604020202020204" pitchFamily="34" charset="0"/>
              <a:buNone/>
            </a:pPr>
            <a:r>
              <a:rPr lang="en-US" b="1" dirty="0" smtClean="0">
                <a:solidFill>
                  <a:srgbClr val="C00000"/>
                </a:solidFill>
                <a:sym typeface="Times New Roman Bold" pitchFamily="-84" charset="0"/>
              </a:rPr>
              <a:t>INFORMED</a:t>
            </a:r>
            <a:r>
              <a:rPr lang="es-CO" b="1" dirty="0" smtClean="0">
                <a:solidFill>
                  <a:srgbClr val="C00000"/>
                </a:solidFill>
                <a:sym typeface="Times New Roman Bold" pitchFamily="-84" charset="0"/>
              </a:rPr>
              <a:t> VOTE PROJECT</a:t>
            </a:r>
            <a:endParaRPr lang="en-US" b="1" dirty="0">
              <a:solidFill>
                <a:srgbClr val="C00000"/>
              </a:solidFill>
              <a:sym typeface="Times New Roman Bold" pitchFamily="-84" charset="0"/>
            </a:endParaRPr>
          </a:p>
        </p:txBody>
      </p:sp>
      <p:sp>
        <p:nvSpPr>
          <p:cNvPr id="6" name="5 Rectángulo"/>
          <p:cNvSpPr/>
          <p:nvPr/>
        </p:nvSpPr>
        <p:spPr>
          <a:xfrm>
            <a:off x="0" y="5373216"/>
            <a:ext cx="9144000" cy="1484784"/>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F:\JNE identidad\Logotipo_JNE.png"/>
          <p:cNvPicPr>
            <a:picLocks noChangeAspect="1" noChangeArrowheads="1"/>
          </p:cNvPicPr>
          <p:nvPr/>
        </p:nvPicPr>
        <p:blipFill>
          <a:blip r:embed="rId3" cstate="print"/>
          <a:srcRect/>
          <a:stretch>
            <a:fillRect/>
          </a:stretch>
        </p:blipFill>
        <p:spPr bwMode="auto">
          <a:xfrm>
            <a:off x="2915816" y="692696"/>
            <a:ext cx="2736304" cy="1656184"/>
          </a:xfrm>
          <a:prstGeom prst="rect">
            <a:avLst/>
          </a:prstGeom>
          <a:noFill/>
          <a:ln w="9525">
            <a:noFill/>
            <a:miter lim="800000"/>
            <a:headEnd/>
            <a:tailEnd/>
          </a:ln>
        </p:spPr>
      </p:pic>
      <p:pic>
        <p:nvPicPr>
          <p:cNvPr id="8" name="Picture 27"/>
          <p:cNvPicPr>
            <a:picLocks noChangeAspect="1" noChangeArrowheads="1"/>
          </p:cNvPicPr>
          <p:nvPr/>
        </p:nvPicPr>
        <p:blipFill>
          <a:blip r:embed="rId4" cstate="print"/>
          <a:srcRect/>
          <a:stretch>
            <a:fillRect/>
          </a:stretch>
        </p:blipFill>
        <p:spPr bwMode="auto">
          <a:xfrm>
            <a:off x="3635896" y="3933056"/>
            <a:ext cx="1965395" cy="1152128"/>
          </a:xfrm>
          <a:prstGeom prst="rect">
            <a:avLst/>
          </a:prstGeom>
          <a:noFill/>
          <a:ln w="9525">
            <a:noFill/>
            <a:miter lim="800000"/>
            <a:headEnd/>
            <a:tailEnd/>
          </a:ln>
          <a:effectLst/>
        </p:spPr>
      </p:pic>
    </p:spTree>
    <p:extLst>
      <p:ext uri="{BB962C8B-B14F-4D97-AF65-F5344CB8AC3E}">
        <p14:creationId xmlns:p14="http://schemas.microsoft.com/office/powerpoint/2010/main" val="1828568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599728"/>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9600" dirty="0" smtClean="0">
                <a:solidFill>
                  <a:srgbClr val="FF0000"/>
                </a:solidFill>
              </a:rPr>
              <a:t>Practical achievements</a:t>
            </a:r>
          </a:p>
          <a:p>
            <a:r>
              <a:rPr lang="es-CO" dirty="0" smtClean="0"/>
              <a:t> </a:t>
            </a:r>
            <a:endParaRPr lang="en-US" dirty="0"/>
          </a:p>
        </p:txBody>
      </p:sp>
      <p:sp>
        <p:nvSpPr>
          <p:cNvPr id="5" name="Rectangle 3"/>
          <p:cNvSpPr txBox="1">
            <a:spLocks/>
          </p:cNvSpPr>
          <p:nvPr/>
        </p:nvSpPr>
        <p:spPr>
          <a:xfrm>
            <a:off x="457200" y="980728"/>
            <a:ext cx="8075240" cy="5112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s-PE" sz="1600" dirty="0" smtClean="0"/>
          </a:p>
          <a:p>
            <a:r>
              <a:rPr lang="en-US" sz="1600" b="1" dirty="0" smtClean="0">
                <a:solidFill>
                  <a:srgbClr val="FF0000"/>
                </a:solidFill>
              </a:rPr>
              <a:t>3 million visits to Informed Vote’s web site</a:t>
            </a:r>
          </a:p>
          <a:p>
            <a:pPr algn="just">
              <a:buNone/>
            </a:pPr>
            <a:r>
              <a:rPr lang="en-US" sz="1600" dirty="0" smtClean="0"/>
              <a:t>		In the two elections, the number of visits to the web site was more than 3 million, with the cooperation of more than 1,200 strategic partners, including public and private entities. </a:t>
            </a:r>
            <a:endParaRPr lang="en-US" sz="1400" dirty="0" smtClean="0"/>
          </a:p>
          <a:p>
            <a:pPr>
              <a:buNone/>
            </a:pPr>
            <a:endParaRPr lang="en-US" sz="1600" dirty="0" smtClean="0"/>
          </a:p>
          <a:p>
            <a:r>
              <a:rPr lang="en-US" sz="1600" b="1" dirty="0" smtClean="0">
                <a:solidFill>
                  <a:srgbClr val="FF0000"/>
                </a:solidFill>
              </a:rPr>
              <a:t>Optimum results of the project, which led the </a:t>
            </a:r>
            <a:r>
              <a:rPr lang="en-US" sz="1600" b="1" dirty="0" err="1" smtClean="0">
                <a:solidFill>
                  <a:srgbClr val="FF0000"/>
                </a:solidFill>
              </a:rPr>
              <a:t>JNE</a:t>
            </a:r>
            <a:r>
              <a:rPr lang="en-US" sz="1600" b="1" dirty="0" smtClean="0">
                <a:solidFill>
                  <a:srgbClr val="FF0000"/>
                </a:solidFill>
              </a:rPr>
              <a:t> to include it as a permanent program of the agency. </a:t>
            </a:r>
          </a:p>
          <a:p>
            <a:pPr>
              <a:buNone/>
            </a:pPr>
            <a:r>
              <a:rPr lang="en-US" sz="1200" dirty="0" smtClean="0"/>
              <a:t>		Resolution 151-2011-P/</a:t>
            </a:r>
            <a:r>
              <a:rPr lang="en-US" sz="1200" dirty="0" err="1" smtClean="0"/>
              <a:t>JNE</a:t>
            </a:r>
            <a:r>
              <a:rPr lang="en-US" sz="1200" dirty="0" smtClean="0"/>
              <a:t> – National Plan of Citizen Civic Education and Training 2012-2015</a:t>
            </a:r>
          </a:p>
          <a:p>
            <a:pPr>
              <a:buNone/>
            </a:pPr>
            <a:endParaRPr lang="en-US" sz="1200" dirty="0" smtClean="0"/>
          </a:p>
          <a:p>
            <a:r>
              <a:rPr lang="en-US" sz="1600" b="1" dirty="0" smtClean="0">
                <a:solidFill>
                  <a:srgbClr val="FF0000"/>
                </a:solidFill>
              </a:rPr>
              <a:t>The experience and initiative were replicated by Ecuador’s National Electoral Council for the 2013 presidential elections through the Transparent Vote Project. </a:t>
            </a:r>
            <a:r>
              <a:rPr lang="en-US" sz="1600" dirty="0" smtClean="0"/>
              <a:t>(</a:t>
            </a:r>
            <a:r>
              <a:rPr lang="en-US" sz="1600" i="1" dirty="0" smtClean="0"/>
              <a:t>www.vototransparente.ec</a:t>
            </a:r>
            <a:r>
              <a:rPr lang="en-US" sz="1600" dirty="0" smtClean="0"/>
              <a:t>).</a:t>
            </a:r>
          </a:p>
          <a:p>
            <a:pPr>
              <a:buNone/>
            </a:pPr>
            <a:r>
              <a:rPr lang="en-US" sz="1200" dirty="0" smtClean="0"/>
              <a:t>		Resolution PLE-CNE-4-2-7-2013</a:t>
            </a:r>
          </a:p>
          <a:p>
            <a:pPr>
              <a:buNone/>
            </a:pPr>
            <a:endParaRPr lang="en-US" sz="1600" dirty="0" smtClean="0"/>
          </a:p>
          <a:p>
            <a:pPr>
              <a:buNone/>
            </a:pPr>
            <a:endParaRPr lang="es-PE" sz="1600" dirty="0" smtClean="0"/>
          </a:p>
          <a:p>
            <a:endParaRPr lang="es-PE" sz="1600" dirty="0" smtClean="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77872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solidFill>
                  <a:srgbClr val="FF0000"/>
                </a:solidFill>
              </a:rPr>
              <a:t>Informed</a:t>
            </a:r>
            <a:r>
              <a:rPr lang="es-CO" dirty="0" smtClean="0">
                <a:solidFill>
                  <a:srgbClr val="FF0000"/>
                </a:solidFill>
              </a:rPr>
              <a:t> Vote</a:t>
            </a:r>
            <a:endParaRPr lang="en-US" dirty="0">
              <a:solidFill>
                <a:srgbClr val="FF0000"/>
              </a:solidFill>
            </a:endParaRPr>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11" name="Octagon 10"/>
          <p:cNvSpPr/>
          <p:nvPr/>
        </p:nvSpPr>
        <p:spPr>
          <a:xfrm>
            <a:off x="3347864" y="1524000"/>
            <a:ext cx="1872208" cy="1616968"/>
          </a:xfrm>
          <a:prstGeom prst="octagon">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dirty="0" smtClean="0"/>
              <a:t>CIVIL  SOCIETY</a:t>
            </a:r>
          </a:p>
          <a:p>
            <a:pPr algn="ctr">
              <a:buNone/>
            </a:pPr>
            <a:endParaRPr lang="en-US" dirty="0" smtClean="0"/>
          </a:p>
          <a:p>
            <a:pPr algn="ctr">
              <a:buNone/>
            </a:pPr>
            <a:r>
              <a:rPr lang="en-US" dirty="0" smtClean="0"/>
              <a:t>MEDIA</a:t>
            </a:r>
          </a:p>
          <a:p>
            <a:pPr algn="ctr"/>
            <a:endParaRPr lang="en-US" dirty="0"/>
          </a:p>
        </p:txBody>
      </p:sp>
      <p:sp>
        <p:nvSpPr>
          <p:cNvPr id="12" name="Octagon 11"/>
          <p:cNvSpPr/>
          <p:nvPr/>
        </p:nvSpPr>
        <p:spPr>
          <a:xfrm>
            <a:off x="5580112" y="2340253"/>
            <a:ext cx="2088232" cy="2024236"/>
          </a:xfrm>
          <a:prstGeom prst="octagon">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2400" dirty="0"/>
              <a:t>CITIZENS</a:t>
            </a:r>
          </a:p>
          <a:p>
            <a:pPr algn="ctr"/>
            <a:endParaRPr lang="en-US" dirty="0"/>
          </a:p>
        </p:txBody>
      </p:sp>
      <p:sp>
        <p:nvSpPr>
          <p:cNvPr id="14" name="Octagon 13"/>
          <p:cNvSpPr/>
          <p:nvPr/>
        </p:nvSpPr>
        <p:spPr>
          <a:xfrm>
            <a:off x="3364661" y="3511996"/>
            <a:ext cx="2304256" cy="1933228"/>
          </a:xfrm>
          <a:prstGeom prst="octagon">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endParaRPr lang="en-US" dirty="0" smtClean="0"/>
          </a:p>
          <a:p>
            <a:pPr algn="ctr">
              <a:buNone/>
            </a:pPr>
            <a:r>
              <a:rPr lang="en-US" dirty="0" smtClean="0"/>
              <a:t>POLITICAL</a:t>
            </a:r>
          </a:p>
          <a:p>
            <a:pPr algn="ctr">
              <a:buNone/>
            </a:pPr>
            <a:r>
              <a:rPr lang="en-US" dirty="0" smtClean="0"/>
              <a:t>ORGANIZATIONS</a:t>
            </a:r>
            <a:endParaRPr lang="en-US" dirty="0"/>
          </a:p>
          <a:p>
            <a:pPr algn="ctr"/>
            <a:endParaRPr lang="en-US" dirty="0"/>
          </a:p>
        </p:txBody>
      </p:sp>
      <p:sp>
        <p:nvSpPr>
          <p:cNvPr id="16" name="Octagon 15"/>
          <p:cNvSpPr/>
          <p:nvPr/>
        </p:nvSpPr>
        <p:spPr>
          <a:xfrm>
            <a:off x="1385769" y="2760568"/>
            <a:ext cx="1962095" cy="1748551"/>
          </a:xfrm>
          <a:prstGeom prst="octagon">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endParaRPr lang="en-US" dirty="0" smtClean="0"/>
          </a:p>
          <a:p>
            <a:pPr algn="ctr">
              <a:buNone/>
            </a:pPr>
            <a:r>
              <a:rPr lang="en-US" dirty="0" smtClean="0"/>
              <a:t>SOCIAL </a:t>
            </a:r>
            <a:r>
              <a:rPr lang="en-US" dirty="0"/>
              <a:t>PACT FOR</a:t>
            </a:r>
          </a:p>
          <a:p>
            <a:pPr algn="ctr">
              <a:buNone/>
            </a:pPr>
            <a:r>
              <a:rPr lang="en-US" dirty="0"/>
              <a:t>AN INFORMED VOTE</a:t>
            </a:r>
          </a:p>
          <a:p>
            <a:pPr algn="ctr"/>
            <a:endParaRPr lang="en-US" dirty="0"/>
          </a:p>
        </p:txBody>
      </p:sp>
    </p:spTree>
    <p:extLst>
      <p:ext uri="{BB962C8B-B14F-4D97-AF65-F5344CB8AC3E}">
        <p14:creationId xmlns:p14="http://schemas.microsoft.com/office/powerpoint/2010/main" val="588177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0378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rgbClr val="FF0000"/>
                </a:solidFill>
              </a:rPr>
              <a:t>Informed</a:t>
            </a:r>
            <a:r>
              <a:rPr lang="es-PE" sz="2000" b="1" dirty="0" smtClean="0">
                <a:solidFill>
                  <a:srgbClr val="FF0000"/>
                </a:solidFill>
              </a:rPr>
              <a:t> Vote Project</a:t>
            </a:r>
          </a:p>
        </p:txBody>
      </p:sp>
      <p:sp>
        <p:nvSpPr>
          <p:cNvPr id="5" name="Rectangle 3"/>
          <p:cNvSpPr txBox="1">
            <a:spLocks/>
          </p:cNvSpPr>
          <p:nvPr/>
        </p:nvSpPr>
        <p:spPr>
          <a:xfrm>
            <a:off x="457200" y="2204864"/>
            <a:ext cx="8075240" cy="4104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s-ES" sz="1400" b="1" dirty="0" smtClean="0"/>
          </a:p>
          <a:p>
            <a:pPr>
              <a:buNone/>
            </a:pPr>
            <a:r>
              <a:rPr lang="en-US" sz="1600" b="1" dirty="0" smtClean="0">
                <a:solidFill>
                  <a:srgbClr val="FF0000"/>
                </a:solidFill>
              </a:rPr>
              <a:t>OBJECTIVES</a:t>
            </a:r>
          </a:p>
          <a:p>
            <a:r>
              <a:rPr lang="en-US" sz="1600" b="1" dirty="0" smtClean="0"/>
              <a:t>Main objective:</a:t>
            </a:r>
            <a:r>
              <a:rPr lang="en-US" sz="1600" dirty="0" smtClean="0"/>
              <a:t> </a:t>
            </a:r>
          </a:p>
          <a:p>
            <a:pPr>
              <a:buNone/>
            </a:pPr>
            <a:r>
              <a:rPr lang="en-US" sz="1600" dirty="0" smtClean="0"/>
              <a:t>	</a:t>
            </a:r>
            <a:r>
              <a:rPr lang="en-US" sz="1600" b="1" dirty="0" smtClean="0"/>
              <a:t>To expand and improve the channels and levels of information that will enable voters to cast a conscious and responsible vote, helping to narrow the information gap and improve relations between citizens and their democratic system. </a:t>
            </a:r>
          </a:p>
          <a:p>
            <a:endParaRPr lang="en-US" sz="1600" dirty="0" smtClean="0"/>
          </a:p>
          <a:p>
            <a:r>
              <a:rPr lang="en-US" sz="1600" b="1" dirty="0" smtClean="0"/>
              <a:t>Specific objectives: </a:t>
            </a:r>
            <a:endParaRPr lang="en-US" sz="1600" dirty="0" smtClean="0"/>
          </a:p>
          <a:p>
            <a:pPr lvl="2"/>
            <a:r>
              <a:rPr lang="en-US" sz="1600" dirty="0" smtClean="0"/>
              <a:t>Instill new ethical conduct standards in elections for political organizations by having them carry out their commitments</a:t>
            </a:r>
          </a:p>
          <a:p>
            <a:pPr lvl="2"/>
            <a:r>
              <a:rPr lang="en-US" sz="1600" dirty="0" smtClean="0"/>
              <a:t>Give citizens access to electoral information that will empower them to cast a responsible ballot, mobilizing a set of electoral awareness messages through an educational communication campaign</a:t>
            </a:r>
          </a:p>
          <a:p>
            <a:pPr lvl="2"/>
            <a:r>
              <a:rPr lang="en-US" sz="1600" dirty="0" smtClean="0"/>
              <a:t>Assist in the institutional strengthening of the National Elections Board</a:t>
            </a:r>
          </a:p>
          <a:p>
            <a:endParaRPr lang="en-US" sz="2400"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467544" y="1052736"/>
            <a:ext cx="8064896" cy="800219"/>
          </a:xfrm>
          <a:prstGeom prst="rect">
            <a:avLst/>
          </a:prstGeom>
        </p:spPr>
        <p:txBody>
          <a:bodyPr wrap="square">
            <a:spAutoFit/>
          </a:bodyPr>
          <a:lstStyle/>
          <a:p>
            <a:endParaRPr lang="es-ES_tradnl" sz="1400" dirty="0" smtClean="0"/>
          </a:p>
          <a:p>
            <a:pPr algn="ctr"/>
            <a:r>
              <a:rPr lang="en-US" sz="1600" b="1" dirty="0" smtClean="0"/>
              <a:t>The Informed Vote Project is a comprehensive proposal to promote public-private cooperation so that citizens inform themselves and make informed decisions in elections. </a:t>
            </a:r>
            <a:endParaRPr lang="en-US" sz="1600" b="1" dirty="0"/>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548680"/>
            <a:ext cx="8229600" cy="432048"/>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8000" b="1" dirty="0" smtClean="0">
                <a:solidFill>
                  <a:srgbClr val="FF0000"/>
                </a:solidFill>
              </a:rPr>
              <a:t>CURRENT ENVIRONMENT</a:t>
            </a:r>
          </a:p>
          <a:p>
            <a:r>
              <a:rPr lang="es-CO" dirty="0" smtClean="0"/>
              <a:t> </a:t>
            </a:r>
            <a:endParaRPr lang="en-US" dirty="0"/>
          </a:p>
        </p:txBody>
      </p:sp>
      <p:sp>
        <p:nvSpPr>
          <p:cNvPr id="5" name="Rectangle 3"/>
          <p:cNvSpPr txBox="1">
            <a:spLocks/>
          </p:cNvSpPr>
          <p:nvPr/>
        </p:nvSpPr>
        <p:spPr>
          <a:xfrm>
            <a:off x="457200" y="908720"/>
            <a:ext cx="8003232" cy="4104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ct val="50000"/>
              </a:spcBef>
            </a:pPr>
            <a:r>
              <a:rPr lang="en-US" sz="1600" b="1" dirty="0" smtClean="0">
                <a:solidFill>
                  <a:srgbClr val="292929"/>
                </a:solidFill>
              </a:rPr>
              <a:t>6.8% of Lima’s residents trust political parties. (1) Low levels of trust in political parties hamper the institutional strengthening of democracy. </a:t>
            </a:r>
          </a:p>
          <a:p>
            <a:pPr algn="just"/>
            <a:r>
              <a:rPr lang="en-US" sz="1600" b="1" dirty="0" smtClean="0">
                <a:solidFill>
                  <a:srgbClr val="292929"/>
                </a:solidFill>
              </a:rPr>
              <a:t>24.8% of voters in the lowest socioeconomic sector (E) decide how they will vote on election day. (1) In other words, without reflection or being informed about the electoral choices. </a:t>
            </a:r>
          </a:p>
          <a:p>
            <a:pPr algn="just"/>
            <a:r>
              <a:rPr lang="en-US" sz="1600" b="1" dirty="0" smtClean="0">
                <a:solidFill>
                  <a:srgbClr val="292929"/>
                </a:solidFill>
              </a:rPr>
              <a:t>The lack of transparency and openness of relevant information from the candidates and political parties generates a lack of confidence in the whole political system. </a:t>
            </a:r>
          </a:p>
          <a:p>
            <a:pPr algn="r">
              <a:buNone/>
            </a:pPr>
            <a:r>
              <a:rPr lang="en-US" sz="1200" dirty="0" smtClean="0">
                <a:solidFill>
                  <a:srgbClr val="4D4D4D"/>
                </a:solidFill>
              </a:rPr>
              <a:t>(1) Public Opinion Group of the University of Lima</a:t>
            </a:r>
            <a:endParaRPr lang="en-US" sz="1200" dirty="0">
              <a:solidFill>
                <a:srgbClr val="292929"/>
              </a:solidFill>
            </a:endParaRPr>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733256"/>
            <a:ext cx="1152128" cy="1041277"/>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2"/>
          <p:cNvSpPr txBox="1">
            <a:spLocks/>
          </p:cNvSpPr>
          <p:nvPr/>
        </p:nvSpPr>
        <p:spPr>
          <a:xfrm>
            <a:off x="467544" y="3068960"/>
            <a:ext cx="8003232" cy="576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ct val="50000"/>
              </a:spcBef>
            </a:pPr>
            <a:r>
              <a:rPr lang="en-US" sz="2000" b="1" dirty="0" smtClean="0">
                <a:solidFill>
                  <a:srgbClr val="FF0000"/>
                </a:solidFill>
              </a:rPr>
              <a:t>WHAT BENEFITS DO WE EXPECT FROM THE PROJECT</a:t>
            </a:r>
            <a:r>
              <a:rPr lang="es-PE" sz="2000" b="1" dirty="0" smtClean="0">
                <a:solidFill>
                  <a:srgbClr val="FF0000"/>
                </a:solidFill>
              </a:rPr>
              <a:t>?</a:t>
            </a:r>
            <a:endParaRPr lang="es-PE" sz="2000" b="1" dirty="0"/>
          </a:p>
        </p:txBody>
      </p:sp>
      <p:sp>
        <p:nvSpPr>
          <p:cNvPr id="9" name="Rectangle 3"/>
          <p:cNvSpPr txBox="1">
            <a:spLocks/>
          </p:cNvSpPr>
          <p:nvPr/>
        </p:nvSpPr>
        <p:spPr>
          <a:xfrm>
            <a:off x="539552" y="3356992"/>
            <a:ext cx="8305800" cy="23042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es-ES" sz="1600" b="1" dirty="0" smtClean="0">
              <a:solidFill>
                <a:srgbClr val="1C1C1C"/>
              </a:solidFill>
            </a:endParaRPr>
          </a:p>
          <a:p>
            <a:pPr algn="just"/>
            <a:r>
              <a:rPr lang="en-US" sz="1600" b="1" dirty="0" smtClean="0">
                <a:solidFill>
                  <a:srgbClr val="1C1C1C"/>
                </a:solidFill>
              </a:rPr>
              <a:t>That voters will develop an interest in finding and analyzing the information before they vote. </a:t>
            </a:r>
          </a:p>
          <a:p>
            <a:pPr algn="just"/>
            <a:r>
              <a:rPr lang="en-US" sz="1600" b="1" dirty="0" smtClean="0">
                <a:solidFill>
                  <a:srgbClr val="1C1C1C"/>
                </a:solidFill>
              </a:rPr>
              <a:t>That political and civil organizations and the candidates will generate greater confidence in the electoral process and democracy by carrying out their promises. </a:t>
            </a:r>
          </a:p>
          <a:p>
            <a:pPr algn="just"/>
            <a:r>
              <a:rPr lang="en-US" sz="1600" b="1" dirty="0" smtClean="0">
                <a:solidFill>
                  <a:srgbClr val="1C1C1C"/>
                </a:solidFill>
              </a:rPr>
              <a:t>That elections will be more transparent by giving voters tools they need to compare and elect better candidates to represent them. </a:t>
            </a:r>
            <a:endParaRPr lang="en-US" sz="1600" b="1" dirty="0">
              <a:solidFill>
                <a:srgbClr val="1C1C1C"/>
              </a:solidFill>
            </a:endParaRPr>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743744"/>
          </a:xfrm>
          <a:prstGeom prst="rect">
            <a:avLst/>
          </a:prstGeom>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dirty="0" smtClean="0">
                <a:solidFill>
                  <a:srgbClr val="FF0000"/>
                </a:solidFill>
              </a:rPr>
              <a:t>SCOPE</a:t>
            </a:r>
            <a:r>
              <a:rPr lang="es-PE" sz="2600" b="1" dirty="0" smtClean="0">
                <a:solidFill>
                  <a:srgbClr val="FF0000"/>
                </a:solidFill>
              </a:rPr>
              <a:t> OF THE PROJECT</a:t>
            </a:r>
          </a:p>
          <a:p>
            <a:r>
              <a:rPr lang="es-CO" dirty="0" smtClean="0"/>
              <a:t> </a:t>
            </a:r>
            <a:endParaRPr lang="en-US" dirty="0"/>
          </a:p>
        </p:txBody>
      </p:sp>
      <p:sp>
        <p:nvSpPr>
          <p:cNvPr id="5" name="Rectangle 3"/>
          <p:cNvSpPr txBox="1">
            <a:spLocks/>
          </p:cNvSpPr>
          <p:nvPr/>
        </p:nvSpPr>
        <p:spPr>
          <a:xfrm>
            <a:off x="457200" y="1752600"/>
            <a:ext cx="830580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p:cNvSpPr txBox="1">
            <a:spLocks/>
          </p:cNvSpPr>
          <p:nvPr/>
        </p:nvSpPr>
        <p:spPr>
          <a:xfrm>
            <a:off x="302837" y="3789040"/>
            <a:ext cx="8229600" cy="504056"/>
          </a:xfrm>
          <a:prstGeom prst="rect">
            <a:avLst/>
          </a:prstGeom>
        </p:spPr>
        <p:txBody>
          <a:bodyPr vert="horz" lIns="91440" tIns="45720" rIns="91440" bIns="45720" rtlCol="0" anchor="ctr">
            <a:normAutofit fontScale="3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500" b="1" dirty="0" smtClean="0">
                <a:solidFill>
                  <a:srgbClr val="FF0000"/>
                </a:solidFill>
                <a:cs typeface="Arial" pitchFamily="34" charset="0"/>
              </a:rPr>
              <a:t>SPONSORS</a:t>
            </a:r>
            <a:endParaRPr lang="es-ES" sz="5500" b="1" dirty="0" smtClean="0">
              <a:solidFill>
                <a:srgbClr val="FF0000"/>
              </a:solidFill>
              <a:cs typeface="Arial" pitchFamily="34" charset="0"/>
            </a:endParaRPr>
          </a:p>
          <a:p>
            <a:r>
              <a:rPr lang="es-CO" dirty="0" smtClean="0"/>
              <a:t> </a:t>
            </a:r>
            <a:endParaRPr lang="en-US" dirty="0"/>
          </a:p>
        </p:txBody>
      </p:sp>
      <p:pic>
        <p:nvPicPr>
          <p:cNvPr id="10" name="Picture 18" descr="pnud"/>
          <p:cNvPicPr>
            <a:picLocks noChangeAspect="1" noChangeArrowheads="1"/>
          </p:cNvPicPr>
          <p:nvPr/>
        </p:nvPicPr>
        <p:blipFill>
          <a:blip r:embed="rId4" cstate="print"/>
          <a:srcRect/>
          <a:stretch>
            <a:fillRect/>
          </a:stretch>
        </p:blipFill>
        <p:spPr bwMode="auto">
          <a:xfrm>
            <a:off x="1763688" y="4293096"/>
            <a:ext cx="936104" cy="735510"/>
          </a:xfrm>
          <a:prstGeom prst="rect">
            <a:avLst/>
          </a:prstGeom>
          <a:noFill/>
          <a:ln w="9525">
            <a:noFill/>
            <a:miter lim="800000"/>
            <a:headEnd/>
            <a:tailEnd/>
          </a:ln>
        </p:spPr>
      </p:pic>
      <p:pic>
        <p:nvPicPr>
          <p:cNvPr id="11" name="Picture 13" descr="logo unicef"/>
          <p:cNvPicPr>
            <a:picLocks noChangeAspect="1" noChangeArrowheads="1"/>
          </p:cNvPicPr>
          <p:nvPr/>
        </p:nvPicPr>
        <p:blipFill>
          <a:blip r:embed="rId5" cstate="print"/>
          <a:srcRect/>
          <a:stretch>
            <a:fillRect/>
          </a:stretch>
        </p:blipFill>
        <p:spPr bwMode="auto">
          <a:xfrm>
            <a:off x="3347864" y="4293096"/>
            <a:ext cx="1440160" cy="720080"/>
          </a:xfrm>
          <a:prstGeom prst="rect">
            <a:avLst/>
          </a:prstGeom>
          <a:noFill/>
          <a:ln w="9525">
            <a:noFill/>
            <a:miter lim="800000"/>
            <a:headEnd/>
            <a:tailEnd/>
          </a:ln>
        </p:spPr>
      </p:pic>
      <p:pic>
        <p:nvPicPr>
          <p:cNvPr id="12" name="Picture 23" descr="logo oea"/>
          <p:cNvPicPr>
            <a:picLocks noChangeAspect="1" noChangeArrowheads="1"/>
          </p:cNvPicPr>
          <p:nvPr/>
        </p:nvPicPr>
        <p:blipFill>
          <a:blip r:embed="rId6" cstate="print"/>
          <a:srcRect/>
          <a:stretch>
            <a:fillRect/>
          </a:stretch>
        </p:blipFill>
        <p:spPr bwMode="auto">
          <a:xfrm>
            <a:off x="5220072" y="4221088"/>
            <a:ext cx="1224136" cy="884098"/>
          </a:xfrm>
          <a:prstGeom prst="rect">
            <a:avLst/>
          </a:prstGeom>
          <a:noFill/>
          <a:ln w="9525">
            <a:noFill/>
            <a:miter lim="800000"/>
            <a:headEnd/>
            <a:tailEnd/>
          </a:ln>
        </p:spPr>
      </p:pic>
      <p:pic>
        <p:nvPicPr>
          <p:cNvPr id="13" name="Picture 25" descr="LOGO-USAID-AC"/>
          <p:cNvPicPr>
            <a:picLocks noChangeAspect="1" noChangeArrowheads="1"/>
          </p:cNvPicPr>
          <p:nvPr/>
        </p:nvPicPr>
        <p:blipFill>
          <a:blip r:embed="rId7" cstate="print"/>
          <a:srcRect/>
          <a:stretch>
            <a:fillRect/>
          </a:stretch>
        </p:blipFill>
        <p:spPr bwMode="auto">
          <a:xfrm>
            <a:off x="683569" y="5301208"/>
            <a:ext cx="1670586" cy="648072"/>
          </a:xfrm>
          <a:prstGeom prst="rect">
            <a:avLst/>
          </a:prstGeom>
          <a:noFill/>
          <a:ln w="9525">
            <a:noFill/>
            <a:miter lim="800000"/>
            <a:headEnd/>
            <a:tailEnd/>
          </a:ln>
        </p:spPr>
      </p:pic>
      <p:pic>
        <p:nvPicPr>
          <p:cNvPr id="14" name="Picture 16" descr="IRIlogo2"/>
          <p:cNvPicPr>
            <a:picLocks noChangeAspect="1" noChangeArrowheads="1"/>
          </p:cNvPicPr>
          <p:nvPr/>
        </p:nvPicPr>
        <p:blipFill>
          <a:blip r:embed="rId8" cstate="print"/>
          <a:srcRect/>
          <a:stretch>
            <a:fillRect/>
          </a:stretch>
        </p:blipFill>
        <p:spPr bwMode="auto">
          <a:xfrm>
            <a:off x="2699793" y="5301208"/>
            <a:ext cx="1080119" cy="748884"/>
          </a:xfrm>
          <a:prstGeom prst="rect">
            <a:avLst/>
          </a:prstGeom>
          <a:noFill/>
          <a:ln w="9525">
            <a:noFill/>
            <a:miter lim="800000"/>
            <a:headEnd/>
            <a:tailEnd/>
          </a:ln>
        </p:spPr>
      </p:pic>
      <p:pic>
        <p:nvPicPr>
          <p:cNvPr id="15" name="Picture 24" descr="logo_NDI"/>
          <p:cNvPicPr>
            <a:picLocks noChangeAspect="1" noChangeArrowheads="1"/>
          </p:cNvPicPr>
          <p:nvPr/>
        </p:nvPicPr>
        <p:blipFill>
          <a:blip r:embed="rId9" cstate="print"/>
          <a:srcRect/>
          <a:stretch>
            <a:fillRect/>
          </a:stretch>
        </p:blipFill>
        <p:spPr bwMode="auto">
          <a:xfrm>
            <a:off x="4283969" y="5301208"/>
            <a:ext cx="1193276" cy="720080"/>
          </a:xfrm>
          <a:prstGeom prst="rect">
            <a:avLst/>
          </a:prstGeom>
          <a:noFill/>
          <a:ln w="9525">
            <a:noFill/>
            <a:miter lim="800000"/>
            <a:headEnd/>
            <a:tailEnd/>
          </a:ln>
        </p:spPr>
      </p:pic>
      <p:pic>
        <p:nvPicPr>
          <p:cNvPr id="16" name="Picture 15" descr="idea_logo"/>
          <p:cNvPicPr>
            <a:picLocks noChangeAspect="1" noChangeArrowheads="1"/>
          </p:cNvPicPr>
          <p:nvPr/>
        </p:nvPicPr>
        <p:blipFill>
          <a:blip r:embed="rId10" cstate="print"/>
          <a:srcRect/>
          <a:stretch>
            <a:fillRect/>
          </a:stretch>
        </p:blipFill>
        <p:spPr bwMode="auto">
          <a:xfrm>
            <a:off x="6156177" y="5301208"/>
            <a:ext cx="1224136" cy="720080"/>
          </a:xfrm>
          <a:prstGeom prst="rect">
            <a:avLst/>
          </a:prstGeom>
          <a:noFill/>
          <a:ln w="9525">
            <a:noFill/>
            <a:miter lim="800000"/>
            <a:headEnd/>
            <a:tailEnd/>
          </a:ln>
        </p:spPr>
      </p:pic>
      <p:sp>
        <p:nvSpPr>
          <p:cNvPr id="18" name="TextBox 17"/>
          <p:cNvSpPr txBox="1"/>
          <p:nvPr/>
        </p:nvSpPr>
        <p:spPr>
          <a:xfrm>
            <a:off x="611560" y="836712"/>
            <a:ext cx="3672408" cy="2862322"/>
          </a:xfrm>
          <a:prstGeom prst="rect">
            <a:avLst/>
          </a:prstGeom>
          <a:noFill/>
        </p:spPr>
        <p:txBody>
          <a:bodyPr wrap="square" rtlCol="0">
            <a:spAutoFit/>
          </a:bodyPr>
          <a:lstStyle/>
          <a:p>
            <a:r>
              <a:rPr lang="en-US" b="1" dirty="0" smtClean="0"/>
              <a:t>PACT WITH CIVIL SOCIETY</a:t>
            </a:r>
          </a:p>
          <a:p>
            <a:endParaRPr lang="en-US" b="1" dirty="0" smtClean="0"/>
          </a:p>
          <a:p>
            <a:endParaRPr lang="en-US" b="1" dirty="0" smtClean="0"/>
          </a:p>
          <a:p>
            <a:pPr marL="173038" indent="-173038">
              <a:buFont typeface="Arial" pitchFamily="34" charset="0"/>
              <a:buChar char="•"/>
              <a:tabLst>
                <a:tab pos="173038" algn="l"/>
              </a:tabLst>
            </a:pPr>
            <a:r>
              <a:rPr lang="en-US" dirty="0" smtClean="0"/>
              <a:t>Awareness building and dissemination to change attitudes</a:t>
            </a:r>
          </a:p>
          <a:p>
            <a:pPr marL="173038" indent="-173038">
              <a:buFont typeface="Arial" pitchFamily="34" charset="0"/>
              <a:buChar char="•"/>
            </a:pPr>
            <a:r>
              <a:rPr lang="en-US" dirty="0" smtClean="0"/>
              <a:t>General, regional, and local elections</a:t>
            </a:r>
          </a:p>
          <a:p>
            <a:pPr marL="173038" indent="-173038">
              <a:buFont typeface="Arial" pitchFamily="34" charset="0"/>
              <a:buChar char="•"/>
              <a:tabLst>
                <a:tab pos="173038" algn="l"/>
              </a:tabLst>
            </a:pPr>
            <a:r>
              <a:rPr lang="en-US" dirty="0" smtClean="0"/>
              <a:t>Voters aged 18-35, primarily in socioeconomic groups C, D, and E (the lower ones)</a:t>
            </a:r>
            <a:endParaRPr lang="en-US" b="1" dirty="0"/>
          </a:p>
        </p:txBody>
      </p:sp>
      <p:sp>
        <p:nvSpPr>
          <p:cNvPr id="20" name="TextBox 19"/>
          <p:cNvSpPr txBox="1"/>
          <p:nvPr/>
        </p:nvSpPr>
        <p:spPr>
          <a:xfrm>
            <a:off x="4211960" y="836712"/>
            <a:ext cx="3600400" cy="2862322"/>
          </a:xfrm>
          <a:prstGeom prst="rect">
            <a:avLst/>
          </a:prstGeom>
          <a:noFill/>
        </p:spPr>
        <p:txBody>
          <a:bodyPr wrap="square" rtlCol="0">
            <a:spAutoFit/>
          </a:bodyPr>
          <a:lstStyle/>
          <a:p>
            <a:r>
              <a:rPr lang="en-US" b="1" dirty="0" smtClean="0"/>
              <a:t>PACT WITH POLITICAL ORGANIZATIONS</a:t>
            </a:r>
          </a:p>
          <a:p>
            <a:endParaRPr lang="en-US" b="1" dirty="0" smtClean="0"/>
          </a:p>
          <a:p>
            <a:pPr marL="231775" indent="-231775">
              <a:buFont typeface="Arial" pitchFamily="34" charset="0"/>
              <a:buChar char="•"/>
            </a:pPr>
            <a:r>
              <a:rPr lang="en-US" dirty="0" smtClean="0"/>
              <a:t>Generation of commitments for ethical behavior</a:t>
            </a:r>
          </a:p>
          <a:p>
            <a:pPr marL="231775" indent="-231775">
              <a:buFont typeface="Arial" pitchFamily="34" charset="0"/>
              <a:buChar char="•"/>
            </a:pPr>
            <a:r>
              <a:rPr lang="en-US" dirty="0" smtClean="0"/>
              <a:t>General and regional elections</a:t>
            </a:r>
          </a:p>
          <a:p>
            <a:pPr marL="231775" indent="-231775">
              <a:buFont typeface="Arial" pitchFamily="34" charset="0"/>
              <a:buChar char="•"/>
            </a:pPr>
            <a:r>
              <a:rPr lang="en-US" dirty="0" smtClean="0"/>
              <a:t>Political parties and regional movements registered in the Registry of Political Organizations (ROP)</a:t>
            </a:r>
            <a:endParaRPr lang="en-US" dirty="0"/>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476672"/>
            <a:ext cx="8229600" cy="504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solidFill>
                  <a:srgbClr val="FF0000"/>
                </a:solidFill>
              </a:rPr>
              <a:t>PROJECT DEVELOPMENT</a:t>
            </a:r>
            <a:endParaRPr lang="en-US" sz="2400" dirty="0"/>
          </a:p>
        </p:txBody>
      </p:sp>
      <p:sp>
        <p:nvSpPr>
          <p:cNvPr id="5" name="Rectangle 3"/>
          <p:cNvSpPr txBox="1">
            <a:spLocks/>
          </p:cNvSpPr>
          <p:nvPr/>
        </p:nvSpPr>
        <p:spPr>
          <a:xfrm>
            <a:off x="457200" y="1196752"/>
            <a:ext cx="8305800" cy="4176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es-PE" sz="1800" b="1" dirty="0" smtClean="0">
                <a:solidFill>
                  <a:srgbClr val="FF0000"/>
                </a:solidFill>
              </a:rPr>
              <a:t>ELECTORAL </a:t>
            </a:r>
            <a:r>
              <a:rPr lang="es-PE" sz="1800" b="1" dirty="0" err="1" smtClean="0">
                <a:solidFill>
                  <a:srgbClr val="FF0000"/>
                </a:solidFill>
              </a:rPr>
              <a:t>ETHICS</a:t>
            </a:r>
            <a:r>
              <a:rPr lang="es-PE" sz="1800" b="1" dirty="0" smtClean="0">
                <a:solidFill>
                  <a:srgbClr val="FF0000"/>
                </a:solidFill>
              </a:rPr>
              <a:t> </a:t>
            </a:r>
            <a:r>
              <a:rPr lang="es-PE" sz="1800" b="1" dirty="0" err="1" smtClean="0">
                <a:solidFill>
                  <a:srgbClr val="FF0000"/>
                </a:solidFill>
              </a:rPr>
              <a:t>PACT</a:t>
            </a:r>
            <a:endParaRPr lang="es-PE" sz="1800" b="1" dirty="0" smtClean="0">
              <a:solidFill>
                <a:srgbClr val="FF0000"/>
              </a:solidFill>
            </a:endParaRPr>
          </a:p>
          <a:p>
            <a:pPr>
              <a:buNone/>
            </a:pPr>
            <a:r>
              <a:rPr lang="es-PE" sz="1800" b="1" dirty="0" smtClean="0">
                <a:solidFill>
                  <a:srgbClr val="FF0000"/>
                </a:solidFill>
              </a:rPr>
              <a:t>	</a:t>
            </a:r>
            <a:endParaRPr lang="es-PE" sz="1600" b="1" dirty="0" smtClean="0">
              <a:solidFill>
                <a:srgbClr val="FF0000"/>
              </a:solidFill>
            </a:endParaRPr>
          </a:p>
          <a:p>
            <a:pPr lvl="3">
              <a:spcBef>
                <a:spcPts val="0"/>
              </a:spcBef>
              <a:buNone/>
            </a:pPr>
            <a:r>
              <a:rPr lang="es-PE" sz="1400" b="1" dirty="0" smtClean="0"/>
              <a:t>	</a:t>
            </a:r>
            <a:r>
              <a:rPr lang="en-US" sz="1600" b="1" dirty="0" smtClean="0"/>
              <a:t>Transparent candidates</a:t>
            </a:r>
          </a:p>
          <a:p>
            <a:pPr lvl="3">
              <a:spcBef>
                <a:spcPts val="0"/>
              </a:spcBef>
              <a:buNone/>
            </a:pPr>
            <a:endParaRPr lang="en-US" sz="1600" b="1" dirty="0" smtClean="0"/>
          </a:p>
          <a:p>
            <a:pPr lvl="3">
              <a:spcBef>
                <a:spcPts val="0"/>
              </a:spcBef>
              <a:buNone/>
            </a:pPr>
            <a:r>
              <a:rPr lang="en-US" sz="1600" b="1" dirty="0" smtClean="0"/>
              <a:t>	Clear accounts</a:t>
            </a:r>
          </a:p>
          <a:p>
            <a:pPr lvl="3">
              <a:spcBef>
                <a:spcPts val="0"/>
              </a:spcBef>
              <a:buFont typeface="Wingdings" pitchFamily="2" charset="2"/>
              <a:buChar char="§"/>
            </a:pPr>
            <a:endParaRPr lang="en-US" sz="1600" b="1" dirty="0" smtClean="0"/>
          </a:p>
          <a:p>
            <a:pPr lvl="3">
              <a:spcBef>
                <a:spcPts val="0"/>
              </a:spcBef>
              <a:buNone/>
            </a:pPr>
            <a:r>
              <a:rPr lang="en-US" sz="1600" b="1" dirty="0" smtClean="0"/>
              <a:t>	Government plans</a:t>
            </a:r>
          </a:p>
          <a:p>
            <a:pPr lvl="3">
              <a:spcBef>
                <a:spcPts val="0"/>
              </a:spcBef>
              <a:buNone/>
            </a:pPr>
            <a:endParaRPr lang="en-US" sz="1600" b="1" dirty="0" smtClean="0"/>
          </a:p>
          <a:p>
            <a:pPr lvl="3">
              <a:spcBef>
                <a:spcPts val="0"/>
              </a:spcBef>
              <a:buNone/>
            </a:pPr>
            <a:r>
              <a:rPr lang="en-US" sz="1600" b="1" dirty="0" smtClean="0"/>
              <a:t>	Clean campaign and electoral debate</a:t>
            </a:r>
          </a:p>
          <a:p>
            <a:pPr lvl="3">
              <a:buNone/>
            </a:pPr>
            <a:endParaRPr lang="es-PE" sz="1400" b="1" dirty="0" smtClean="0"/>
          </a:p>
          <a:p>
            <a:pPr lvl="3">
              <a:buNone/>
            </a:pPr>
            <a:endParaRPr lang="es-PE" sz="1400" b="1" dirty="0" smtClean="0"/>
          </a:p>
          <a:p>
            <a:pPr lvl="3">
              <a:buNone/>
            </a:pPr>
            <a:endParaRPr lang="es-PE" sz="1400" b="1" dirty="0" smtClean="0"/>
          </a:p>
          <a:p>
            <a:pPr lvl="3">
              <a:buNone/>
            </a:pPr>
            <a:endParaRPr lang="es-PE" sz="1400" b="1" dirty="0" smtClean="0"/>
          </a:p>
          <a:p>
            <a:pPr>
              <a:buNone/>
            </a:pPr>
            <a:endParaRPr lang="es-PE" sz="1800" b="1" dirty="0" smtClean="0"/>
          </a:p>
          <a:p>
            <a:pPr>
              <a:buNone/>
            </a:pPr>
            <a:endParaRPr lang="en-US" sz="1800"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9" name="8 Rectángulo"/>
          <p:cNvSpPr/>
          <p:nvPr/>
        </p:nvSpPr>
        <p:spPr>
          <a:xfrm>
            <a:off x="611560" y="3717032"/>
            <a:ext cx="3240360" cy="646331"/>
          </a:xfrm>
          <a:prstGeom prst="rect">
            <a:avLst/>
          </a:prstGeom>
        </p:spPr>
        <p:txBody>
          <a:bodyPr wrap="square">
            <a:spAutoFit/>
          </a:bodyPr>
          <a:lstStyle/>
          <a:p>
            <a:pPr>
              <a:buNone/>
            </a:pPr>
            <a:endParaRPr lang="es-PE" b="1" dirty="0" smtClean="0">
              <a:solidFill>
                <a:srgbClr val="FF0000"/>
              </a:solidFill>
            </a:endParaRPr>
          </a:p>
          <a:p>
            <a:pPr>
              <a:buNone/>
            </a:pPr>
            <a:r>
              <a:rPr lang="es-PE" b="1" dirty="0" smtClean="0">
                <a:solidFill>
                  <a:srgbClr val="FF0000"/>
                </a:solidFill>
              </a:rPr>
              <a:t>SOCIAL </a:t>
            </a:r>
            <a:r>
              <a:rPr lang="en-US" b="1" dirty="0" smtClean="0">
                <a:solidFill>
                  <a:srgbClr val="FF0000"/>
                </a:solidFill>
              </a:rPr>
              <a:t>PACT</a:t>
            </a:r>
          </a:p>
        </p:txBody>
      </p:sp>
      <p:sp>
        <p:nvSpPr>
          <p:cNvPr id="10" name="9 Rectángulo"/>
          <p:cNvSpPr/>
          <p:nvPr/>
        </p:nvSpPr>
        <p:spPr>
          <a:xfrm>
            <a:off x="1331640" y="4077072"/>
            <a:ext cx="5526360" cy="1508105"/>
          </a:xfrm>
          <a:prstGeom prst="rect">
            <a:avLst/>
          </a:prstGeom>
        </p:spPr>
        <p:txBody>
          <a:bodyPr wrap="square">
            <a:spAutoFit/>
          </a:bodyPr>
          <a:lstStyle/>
          <a:p>
            <a:endParaRPr lang="en-US" b="1" dirty="0" smtClean="0">
              <a:solidFill>
                <a:srgbClr val="FF0000"/>
              </a:solidFill>
            </a:endParaRPr>
          </a:p>
          <a:p>
            <a:r>
              <a:rPr lang="es-PE" b="1" dirty="0" smtClean="0">
                <a:solidFill>
                  <a:srgbClr val="FF0000"/>
                </a:solidFill>
              </a:rPr>
              <a:t>	</a:t>
            </a:r>
            <a:r>
              <a:rPr lang="en-US" b="1" dirty="0" smtClean="0">
                <a:solidFill>
                  <a:srgbClr val="FF0000"/>
                </a:solidFill>
              </a:rPr>
              <a:t>Agreements with civil society and the media</a:t>
            </a:r>
          </a:p>
          <a:p>
            <a:endParaRPr lang="en-US" sz="1000" b="1" dirty="0" smtClean="0">
              <a:solidFill>
                <a:srgbClr val="FF0000"/>
              </a:solidFill>
            </a:endParaRPr>
          </a:p>
          <a:p>
            <a:r>
              <a:rPr lang="en-US" b="1" dirty="0" smtClean="0">
                <a:solidFill>
                  <a:srgbClr val="FF0000"/>
                </a:solidFill>
              </a:rPr>
              <a:t>	Voter profile</a:t>
            </a:r>
          </a:p>
          <a:p>
            <a:endParaRPr lang="en-US" sz="1000" b="1" dirty="0" smtClean="0">
              <a:solidFill>
                <a:srgbClr val="FF0000"/>
              </a:solidFill>
            </a:endParaRPr>
          </a:p>
          <a:p>
            <a:r>
              <a:rPr lang="en-US" b="1" dirty="0" smtClean="0">
                <a:solidFill>
                  <a:srgbClr val="FF0000"/>
                </a:solidFill>
              </a:rPr>
              <a:t>	Campaign for the informed vote</a:t>
            </a:r>
            <a:endParaRPr lang="en-US" b="1" dirty="0">
              <a:solidFill>
                <a:srgbClr val="FF0000"/>
              </a:solidFill>
            </a:endParaRPr>
          </a:p>
        </p:txBody>
      </p:sp>
      <p:pic>
        <p:nvPicPr>
          <p:cNvPr id="11" name="Picture 13" descr="transparente"/>
          <p:cNvPicPr>
            <a:picLocks noChangeAspect="1" noChangeArrowheads="1"/>
          </p:cNvPicPr>
          <p:nvPr/>
        </p:nvPicPr>
        <p:blipFill>
          <a:blip r:embed="rId3" cstate="print"/>
          <a:srcRect/>
          <a:stretch>
            <a:fillRect/>
          </a:stretch>
        </p:blipFill>
        <p:spPr bwMode="auto">
          <a:xfrm flipH="1">
            <a:off x="1619668" y="1772816"/>
            <a:ext cx="403543" cy="432048"/>
          </a:xfrm>
          <a:prstGeom prst="rect">
            <a:avLst/>
          </a:prstGeom>
          <a:noFill/>
          <a:ln w="9525">
            <a:noFill/>
            <a:miter lim="800000"/>
            <a:headEnd/>
            <a:tailEnd/>
          </a:ln>
        </p:spPr>
      </p:pic>
      <p:pic>
        <p:nvPicPr>
          <p:cNvPr id="12" name="Picture 12" descr="cuentas claras"/>
          <p:cNvPicPr>
            <a:picLocks noChangeAspect="1" noChangeArrowheads="1"/>
          </p:cNvPicPr>
          <p:nvPr/>
        </p:nvPicPr>
        <p:blipFill>
          <a:blip r:embed="rId4" cstate="print"/>
          <a:srcRect/>
          <a:stretch>
            <a:fillRect/>
          </a:stretch>
        </p:blipFill>
        <p:spPr bwMode="auto">
          <a:xfrm>
            <a:off x="1619672" y="2269689"/>
            <a:ext cx="432048" cy="453603"/>
          </a:xfrm>
          <a:prstGeom prst="rect">
            <a:avLst/>
          </a:prstGeom>
          <a:noFill/>
          <a:ln w="9525">
            <a:noFill/>
            <a:miter lim="800000"/>
            <a:headEnd/>
            <a:tailEnd/>
          </a:ln>
        </p:spPr>
      </p:pic>
      <p:pic>
        <p:nvPicPr>
          <p:cNvPr id="13" name="Picture 15" descr="planes"/>
          <p:cNvPicPr>
            <a:picLocks noChangeAspect="1" noChangeArrowheads="1"/>
          </p:cNvPicPr>
          <p:nvPr/>
        </p:nvPicPr>
        <p:blipFill>
          <a:blip r:embed="rId5" cstate="print"/>
          <a:srcRect/>
          <a:stretch>
            <a:fillRect/>
          </a:stretch>
        </p:blipFill>
        <p:spPr bwMode="auto">
          <a:xfrm>
            <a:off x="1619673" y="2761202"/>
            <a:ext cx="432047" cy="451774"/>
          </a:xfrm>
          <a:prstGeom prst="rect">
            <a:avLst/>
          </a:prstGeom>
          <a:noFill/>
          <a:ln w="9525">
            <a:noFill/>
            <a:miter lim="800000"/>
            <a:headEnd/>
            <a:tailEnd/>
          </a:ln>
        </p:spPr>
      </p:pic>
      <p:pic>
        <p:nvPicPr>
          <p:cNvPr id="14" name="Picture 14" descr="debates"/>
          <p:cNvPicPr>
            <a:picLocks noChangeAspect="1" noChangeArrowheads="1"/>
          </p:cNvPicPr>
          <p:nvPr/>
        </p:nvPicPr>
        <p:blipFill>
          <a:blip r:embed="rId6" cstate="print"/>
          <a:srcRect/>
          <a:stretch>
            <a:fillRect/>
          </a:stretch>
        </p:blipFill>
        <p:spPr bwMode="auto">
          <a:xfrm>
            <a:off x="1579197" y="3284984"/>
            <a:ext cx="472523" cy="509725"/>
          </a:xfrm>
          <a:prstGeom prst="rect">
            <a:avLst/>
          </a:prstGeom>
          <a:noFill/>
          <a:ln w="9525">
            <a:noFill/>
            <a:miter lim="800000"/>
            <a:headEnd/>
            <a:tailEnd/>
          </a:ln>
        </p:spPr>
      </p:pic>
      <p:pic>
        <p:nvPicPr>
          <p:cNvPr id="15" name="Picture 15" descr="hombre y mujer"/>
          <p:cNvPicPr>
            <a:picLocks noChangeAspect="1" noChangeArrowheads="1"/>
          </p:cNvPicPr>
          <p:nvPr/>
        </p:nvPicPr>
        <p:blipFill>
          <a:blip r:embed="rId7" cstate="print"/>
          <a:srcRect/>
          <a:stretch>
            <a:fillRect/>
          </a:stretch>
        </p:blipFill>
        <p:spPr bwMode="auto">
          <a:xfrm>
            <a:off x="704431" y="4365105"/>
            <a:ext cx="1131265" cy="1291158"/>
          </a:xfrm>
          <a:prstGeom prst="rect">
            <a:avLst/>
          </a:prstGeom>
          <a:noFill/>
          <a:ln w="9525">
            <a:noFill/>
            <a:miter lim="800000"/>
            <a:headEnd/>
            <a:tailEnd/>
          </a:ln>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476672"/>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solidFill>
                  <a:srgbClr val="FF0000"/>
                </a:solidFill>
              </a:rPr>
              <a:t>EDUCATIONAL COMMUNICATION COMPONENT</a:t>
            </a:r>
            <a:endParaRPr lang="en-US" sz="2400" b="1" dirty="0">
              <a:solidFill>
                <a:srgbClr val="FF0000"/>
              </a:solidFill>
            </a:endParaRPr>
          </a:p>
        </p:txBody>
      </p:sp>
      <p:sp>
        <p:nvSpPr>
          <p:cNvPr id="5" name="Rectangle 3"/>
          <p:cNvSpPr txBox="1">
            <a:spLocks/>
          </p:cNvSpPr>
          <p:nvPr/>
        </p:nvSpPr>
        <p:spPr>
          <a:xfrm>
            <a:off x="457200" y="1412776"/>
            <a:ext cx="7931224"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5"/>
          <p:cNvSpPr txBox="1">
            <a:spLocks noChangeArrowheads="1"/>
          </p:cNvSpPr>
          <p:nvPr/>
        </p:nvSpPr>
        <p:spPr bwMode="auto">
          <a:xfrm>
            <a:off x="420595" y="1276248"/>
            <a:ext cx="3312368" cy="307777"/>
          </a:xfrm>
          <a:prstGeom prst="rect">
            <a:avLst/>
          </a:prstGeom>
          <a:noFill/>
          <a:ln w="9525">
            <a:noFill/>
            <a:miter lim="800000"/>
            <a:headEnd/>
            <a:tailEnd/>
          </a:ln>
        </p:spPr>
        <p:txBody>
          <a:bodyPr wrap="square">
            <a:spAutoFit/>
          </a:bodyPr>
          <a:lstStyle/>
          <a:p>
            <a:pPr>
              <a:spcBef>
                <a:spcPct val="50000"/>
              </a:spcBef>
            </a:pPr>
            <a:r>
              <a:rPr lang="en-US" sz="1400" b="1" dirty="0" smtClean="0">
                <a:solidFill>
                  <a:srgbClr val="FF0000"/>
                </a:solidFill>
              </a:rPr>
              <a:t>SITUATIONAL ANALYSIS</a:t>
            </a:r>
            <a:endParaRPr lang="en-US" sz="1400" b="1" dirty="0"/>
          </a:p>
        </p:txBody>
      </p:sp>
      <p:sp>
        <p:nvSpPr>
          <p:cNvPr id="16" name="15 Título"/>
          <p:cNvSpPr>
            <a:spLocks noGrp="1"/>
          </p:cNvSpPr>
          <p:nvPr>
            <p:ph type="title"/>
          </p:nvPr>
        </p:nvSpPr>
        <p:spPr>
          <a:xfrm>
            <a:off x="318545" y="4077072"/>
            <a:ext cx="8229600" cy="1728192"/>
          </a:xfrm>
        </p:spPr>
        <p:txBody>
          <a:bodyPr>
            <a:normAutofit fontScale="90000"/>
          </a:bodyPr>
          <a:lstStyle/>
          <a:p>
            <a:pPr algn="l"/>
            <a:r>
              <a:rPr lang="en-US" sz="1600" b="1" dirty="0" smtClean="0">
                <a:solidFill>
                  <a:srgbClr val="FF0000"/>
                </a:solidFill>
              </a:rPr>
              <a:t>In other words:</a:t>
            </a:r>
            <a:br>
              <a:rPr lang="en-US" sz="1600" b="1" dirty="0" smtClean="0">
                <a:solidFill>
                  <a:srgbClr val="FF0000"/>
                </a:solidFill>
              </a:rPr>
            </a:br>
            <a:r>
              <a:rPr lang="en-US" sz="1600" b="1" dirty="0" smtClean="0">
                <a:solidFill>
                  <a:srgbClr val="FF0000"/>
                </a:solidFill>
              </a:rPr>
              <a:t>	</a:t>
            </a:r>
            <a:r>
              <a:rPr lang="en-US" sz="1400" b="1" dirty="0" smtClean="0"/>
              <a:t>My vote won’t change anything</a:t>
            </a:r>
            <a:br>
              <a:rPr lang="en-US" sz="1400" b="1" dirty="0" smtClean="0"/>
            </a:br>
            <a:r>
              <a:rPr lang="en-US" sz="1400" b="1" dirty="0" smtClean="0"/>
              <a:t>	I don’t trust my authorities</a:t>
            </a:r>
            <a:br>
              <a:rPr lang="en-US" sz="1400" b="1" dirty="0" smtClean="0"/>
            </a:br>
            <a:r>
              <a:rPr lang="en-US" sz="1400" b="1" dirty="0" smtClean="0"/>
              <a:t>	I don’t care about politics</a:t>
            </a:r>
            <a:br>
              <a:rPr lang="en-US" sz="1400" b="1" dirty="0" smtClean="0"/>
            </a:br>
            <a:r>
              <a:rPr lang="en-US" sz="1400" b="1" dirty="0" smtClean="0"/>
              <a:t>	I’m dissatisfied with democracy</a:t>
            </a:r>
            <a:r>
              <a:rPr lang="en-US" sz="1600" b="1" dirty="0" smtClean="0">
                <a:solidFill>
                  <a:srgbClr val="FF0000"/>
                </a:solidFill>
              </a:rPr>
              <a:t/>
            </a:r>
            <a:br>
              <a:rPr lang="en-US" sz="1600" b="1" dirty="0" smtClean="0">
                <a:solidFill>
                  <a:srgbClr val="FF0000"/>
                </a:solidFill>
              </a:rPr>
            </a:br>
            <a:r>
              <a:rPr lang="en-US" sz="1600" b="1" dirty="0" smtClean="0">
                <a:solidFill>
                  <a:srgbClr val="FF0000"/>
                </a:solidFill>
              </a:rPr>
              <a:t/>
            </a:r>
            <a:br>
              <a:rPr lang="en-US" sz="1600" b="1" dirty="0" smtClean="0">
                <a:solidFill>
                  <a:srgbClr val="FF0000"/>
                </a:solidFill>
              </a:rPr>
            </a:br>
            <a:r>
              <a:rPr lang="en-US" sz="1600" b="1" dirty="0" smtClean="0">
                <a:solidFill>
                  <a:srgbClr val="292929"/>
                </a:solidFill>
              </a:rPr>
              <a:t>Voters lack sufficient information to enable them to understand the duties of the authorities to be elected, the government’s proposals and plans, and the  candidates’ profiles and backgrounds. </a:t>
            </a:r>
            <a:br>
              <a:rPr lang="en-US" sz="1600" b="1" dirty="0" smtClean="0">
                <a:solidFill>
                  <a:srgbClr val="292929"/>
                </a:solidFill>
              </a:rPr>
            </a:br>
            <a:endParaRPr lang="en-US" sz="1600" b="1" dirty="0">
              <a:solidFill>
                <a:srgbClr val="FF0000"/>
              </a:solidFill>
            </a:endParaRPr>
          </a:p>
        </p:txBody>
      </p:sp>
      <p:sp>
        <p:nvSpPr>
          <p:cNvPr id="15" name="14 Subtítulo"/>
          <p:cNvSpPr>
            <a:spLocks noGrp="1"/>
          </p:cNvSpPr>
          <p:nvPr>
            <p:ph type="subTitle" idx="4294967295"/>
          </p:nvPr>
        </p:nvSpPr>
        <p:spPr>
          <a:xfrm>
            <a:off x="467544" y="1628801"/>
            <a:ext cx="6984776" cy="2520280"/>
          </a:xfrm>
        </p:spPr>
        <p:txBody>
          <a:bodyPr>
            <a:normAutofit/>
          </a:bodyPr>
          <a:lstStyle/>
          <a:p>
            <a:pPr algn="l">
              <a:buFont typeface="Arial" pitchFamily="34" charset="0"/>
              <a:buChar char="•"/>
            </a:pPr>
            <a:r>
              <a:rPr lang="en-US" sz="1400" b="1" dirty="0" smtClean="0"/>
              <a:t>Peruvians’ perception of the image and the political system</a:t>
            </a:r>
            <a:r>
              <a:rPr lang="en-US" sz="1400" b="1" dirty="0" smtClean="0">
                <a:solidFill>
                  <a:schemeClr val="tx1"/>
                </a:solidFill>
              </a:rPr>
              <a:t>……….</a:t>
            </a:r>
          </a:p>
          <a:p>
            <a:pPr algn="l">
              <a:buFont typeface="Arial" pitchFamily="34" charset="0"/>
              <a:buChar char="•"/>
            </a:pPr>
            <a:r>
              <a:rPr lang="en-US" sz="1400" b="1" dirty="0" smtClean="0">
                <a:solidFill>
                  <a:schemeClr val="tx1"/>
                </a:solidFill>
              </a:rPr>
              <a:t>Peru ranks </a:t>
            </a:r>
            <a:r>
              <a:rPr lang="en-US" sz="1400" b="1" dirty="0" smtClean="0"/>
              <a:t>in last place in optimism in Latin America that a vote will change anything </a:t>
            </a:r>
            <a:r>
              <a:rPr lang="en-US" sz="1400" b="1" dirty="0" smtClean="0">
                <a:solidFill>
                  <a:schemeClr val="tx1"/>
                </a:solidFill>
              </a:rPr>
              <a:t>(1)</a:t>
            </a:r>
          </a:p>
          <a:p>
            <a:pPr algn="l">
              <a:buFont typeface="Arial" pitchFamily="34" charset="0"/>
              <a:buChar char="•"/>
            </a:pPr>
            <a:r>
              <a:rPr lang="en-US" sz="1400" b="1" dirty="0" smtClean="0">
                <a:solidFill>
                  <a:schemeClr val="tx1"/>
                </a:solidFill>
              </a:rPr>
              <a:t>22% of Peruvians are dissatisfied with democracy (1)</a:t>
            </a:r>
          </a:p>
          <a:p>
            <a:pPr algn="l">
              <a:buFont typeface="Arial" pitchFamily="34" charset="0"/>
              <a:buChar char="•"/>
            </a:pPr>
            <a:r>
              <a:rPr lang="en-US" sz="1400" b="1" dirty="0" smtClean="0">
                <a:solidFill>
                  <a:schemeClr val="tx1"/>
                </a:solidFill>
              </a:rPr>
              <a:t>8% trust Congress (2)</a:t>
            </a:r>
          </a:p>
          <a:p>
            <a:pPr algn="l">
              <a:buFont typeface="Arial" pitchFamily="34" charset="0"/>
              <a:buChar char="•"/>
            </a:pPr>
            <a:r>
              <a:rPr lang="en-US" sz="1400" b="1" dirty="0" smtClean="0">
                <a:solidFill>
                  <a:schemeClr val="tx1"/>
                </a:solidFill>
              </a:rPr>
              <a:t>62% of Lima’s residents have no interest in politics (2)</a:t>
            </a:r>
          </a:p>
          <a:p>
            <a:pPr algn="l">
              <a:buFont typeface="Arial" pitchFamily="34" charset="0"/>
              <a:buChar char="•"/>
            </a:pPr>
            <a:r>
              <a:rPr lang="en-US" sz="1400" b="1" dirty="0" smtClean="0">
                <a:solidFill>
                  <a:schemeClr val="tx1"/>
                </a:solidFill>
              </a:rPr>
              <a:t>47% of Peruvians are nonpolitical </a:t>
            </a:r>
            <a:r>
              <a:rPr lang="en-US" sz="1200" b="1" dirty="0" smtClean="0">
                <a:solidFill>
                  <a:schemeClr val="tx1"/>
                </a:solidFill>
              </a:rPr>
              <a:t>(3)</a:t>
            </a:r>
          </a:p>
          <a:p>
            <a:pPr marL="342900" indent="-342900" algn="r">
              <a:buNone/>
            </a:pPr>
            <a:r>
              <a:rPr lang="en-US" sz="1200" b="1" dirty="0" smtClean="0">
                <a:solidFill>
                  <a:schemeClr val="tx1"/>
                </a:solidFill>
              </a:rPr>
              <a:t>				</a:t>
            </a:r>
            <a:r>
              <a:rPr lang="en-US" sz="1000" dirty="0" smtClean="0">
                <a:solidFill>
                  <a:srgbClr val="292929"/>
                </a:solidFill>
              </a:rPr>
              <a:t>(1)    Source: </a:t>
            </a:r>
            <a:r>
              <a:rPr lang="es-PE" sz="1000" dirty="0" err="1" smtClean="0">
                <a:solidFill>
                  <a:srgbClr val="292929"/>
                </a:solidFill>
              </a:rPr>
              <a:t>Latinobarómetro</a:t>
            </a:r>
            <a:r>
              <a:rPr lang="es-PE" sz="1000" dirty="0" smtClean="0">
                <a:solidFill>
                  <a:srgbClr val="292929"/>
                </a:solidFill>
              </a:rPr>
              <a:t> 2009 </a:t>
            </a:r>
          </a:p>
          <a:p>
            <a:pPr marL="342900" indent="-342900" algn="r">
              <a:buNone/>
            </a:pPr>
            <a:r>
              <a:rPr lang="es-PE" sz="1000" dirty="0" smtClean="0">
                <a:solidFill>
                  <a:srgbClr val="292929"/>
                </a:solidFill>
              </a:rPr>
              <a:t>(2 )   </a:t>
            </a:r>
            <a:r>
              <a:rPr lang="es-PE" sz="1000" dirty="0" err="1" smtClean="0">
                <a:solidFill>
                  <a:srgbClr val="292929"/>
                </a:solidFill>
              </a:rPr>
              <a:t>Source</a:t>
            </a:r>
            <a:r>
              <a:rPr lang="es-PE" sz="1000" dirty="0" smtClean="0">
                <a:solidFill>
                  <a:srgbClr val="292929"/>
                </a:solidFill>
              </a:rPr>
              <a:t>: Pontificia Universidad Católica del Perú (IOP</a:t>
            </a:r>
            <a:r>
              <a:rPr lang="en-US" sz="1000" dirty="0" smtClean="0">
                <a:solidFill>
                  <a:srgbClr val="292929"/>
                </a:solidFill>
              </a:rPr>
              <a:t>) November 2009 (508 interviews)</a:t>
            </a:r>
          </a:p>
          <a:p>
            <a:pPr marL="342900" indent="-342900" algn="r">
              <a:buNone/>
            </a:pPr>
            <a:r>
              <a:rPr lang="en-US" sz="1000" dirty="0" smtClean="0">
                <a:solidFill>
                  <a:srgbClr val="292929"/>
                </a:solidFill>
              </a:rPr>
              <a:t>(3)    Source: NGO CAD  - January 2009</a:t>
            </a:r>
          </a:p>
          <a:p>
            <a:pPr algn="l"/>
            <a:endParaRPr lang="es-PE" sz="1400" b="1" dirty="0">
              <a:solidFill>
                <a:schemeClr val="tx1"/>
              </a:solidFill>
            </a:endParaRPr>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599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solidFill>
                  <a:srgbClr val="FF0000"/>
                </a:solidFill>
              </a:rPr>
              <a:t>MEDIA </a:t>
            </a:r>
            <a:r>
              <a:rPr lang="en-US" sz="2000" b="1" dirty="0" smtClean="0">
                <a:solidFill>
                  <a:srgbClr val="FF0000"/>
                </a:solidFill>
              </a:rPr>
              <a:t>CAMPAIGN</a:t>
            </a:r>
            <a:endParaRPr lang="en-US" sz="2000" b="1" dirty="0">
              <a:solidFill>
                <a:srgbClr val="FF0000"/>
              </a:solidFill>
            </a:endParaRPr>
          </a:p>
        </p:txBody>
      </p:sp>
      <p:sp>
        <p:nvSpPr>
          <p:cNvPr id="5" name="Rectangle 3"/>
          <p:cNvSpPr txBox="1">
            <a:spLocks/>
          </p:cNvSpPr>
          <p:nvPr/>
        </p:nvSpPr>
        <p:spPr>
          <a:xfrm>
            <a:off x="457200" y="1052736"/>
            <a:ext cx="8305800" cy="41288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611560" y="1196752"/>
            <a:ext cx="6912768" cy="4481227"/>
          </a:xfrm>
          <a:prstGeom prst="rect">
            <a:avLst/>
          </a:prstGeom>
        </p:spPr>
        <p:txBody>
          <a:bodyPr wrap="square">
            <a:spAutoFit/>
          </a:bodyPr>
          <a:lstStyle/>
          <a:p>
            <a:pPr>
              <a:spcBef>
                <a:spcPct val="20000"/>
              </a:spcBef>
            </a:pPr>
            <a:r>
              <a:rPr lang="en-US" altLang="ja-JP" b="1" dirty="0" smtClean="0">
                <a:solidFill>
                  <a:srgbClr val="FF0000"/>
                </a:solidFill>
                <a:ea typeface="ＭＳ Ｐゴシック" pitchFamily="1" charset="-128"/>
              </a:rPr>
              <a:t>What are we looking for?</a:t>
            </a:r>
          </a:p>
          <a:p>
            <a:pPr algn="just">
              <a:spcBef>
                <a:spcPct val="20000"/>
              </a:spcBef>
            </a:pPr>
            <a:r>
              <a:rPr lang="en-US" sz="1600" b="1" dirty="0" smtClean="0">
                <a:solidFill>
                  <a:srgbClr val="1C1C1C"/>
                </a:solidFill>
              </a:rPr>
              <a:t>To awaken voters’ interest and empower them to be agents of change, responsibly exercising their citizenship to improve the </a:t>
            </a:r>
            <a:r>
              <a:rPr lang="en-US" altLang="ja-JP" sz="1600" b="1" u="sng" dirty="0" smtClean="0">
                <a:solidFill>
                  <a:srgbClr val="1C1C1C"/>
                </a:solidFill>
                <a:ea typeface="ＭＳ Ｐゴシック" pitchFamily="1" charset="-128"/>
              </a:rPr>
              <a:t>quality of political representation </a:t>
            </a:r>
            <a:r>
              <a:rPr lang="en-US" altLang="ja-JP" sz="1600" b="1" dirty="0" smtClean="0">
                <a:solidFill>
                  <a:srgbClr val="1C1C1C"/>
                </a:solidFill>
                <a:ea typeface="ＭＳ Ｐゴシック" pitchFamily="1" charset="-128"/>
              </a:rPr>
              <a:t> in our country</a:t>
            </a:r>
            <a:r>
              <a:rPr lang="en-US" altLang="ja-JP" sz="1600" dirty="0" smtClean="0">
                <a:solidFill>
                  <a:srgbClr val="1C1C1C"/>
                </a:solidFill>
                <a:ea typeface="ＭＳ Ｐゴシック" pitchFamily="1" charset="-128"/>
              </a:rPr>
              <a:t>.</a:t>
            </a:r>
          </a:p>
          <a:p>
            <a:pPr algn="just">
              <a:spcBef>
                <a:spcPct val="20000"/>
              </a:spcBef>
            </a:pPr>
            <a:endParaRPr lang="en-US" altLang="ja-JP" sz="1600" dirty="0" smtClean="0">
              <a:solidFill>
                <a:srgbClr val="FF0000"/>
              </a:solidFill>
              <a:ea typeface="ＭＳ Ｐゴシック" pitchFamily="1" charset="-128"/>
            </a:endParaRPr>
          </a:p>
          <a:p>
            <a:pPr algn="just">
              <a:spcBef>
                <a:spcPct val="20000"/>
              </a:spcBef>
            </a:pPr>
            <a:r>
              <a:rPr lang="en-US" altLang="ja-JP" b="1" dirty="0" smtClean="0">
                <a:solidFill>
                  <a:srgbClr val="FF0000"/>
                </a:solidFill>
                <a:ea typeface="ＭＳ Ｐゴシック" pitchFamily="1" charset="-128"/>
              </a:rPr>
              <a:t>What will we do?</a:t>
            </a:r>
          </a:p>
          <a:p>
            <a:pPr algn="just">
              <a:spcBef>
                <a:spcPct val="20000"/>
              </a:spcBef>
            </a:pPr>
            <a:endParaRPr lang="en-US" altLang="ja-JP" b="1" dirty="0" smtClean="0">
              <a:solidFill>
                <a:srgbClr val="FF0000"/>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a:solidFill>
                <a:srgbClr val="1C1C1C"/>
              </a:solidFill>
              <a:ea typeface="ＭＳ Ｐゴシック" pitchFamily="1" charset="-128"/>
            </a:endParaRPr>
          </a:p>
        </p:txBody>
      </p:sp>
      <p:sp>
        <p:nvSpPr>
          <p:cNvPr id="9" name="8 Rectángulo"/>
          <p:cNvSpPr/>
          <p:nvPr/>
        </p:nvSpPr>
        <p:spPr>
          <a:xfrm>
            <a:off x="683568" y="2924944"/>
            <a:ext cx="6984776" cy="1077218"/>
          </a:xfrm>
          <a:prstGeom prst="rect">
            <a:avLst/>
          </a:prstGeom>
        </p:spPr>
        <p:txBody>
          <a:bodyPr wrap="square">
            <a:spAutoFit/>
          </a:bodyPr>
          <a:lstStyle/>
          <a:p>
            <a:pPr algn="just"/>
            <a:r>
              <a:rPr lang="en-US" sz="1600" b="1" dirty="0" smtClean="0">
                <a:solidFill>
                  <a:srgbClr val="1C1C1C"/>
                </a:solidFill>
              </a:rPr>
              <a:t>Sensitize citizens that it is important and indispensable to vote with awareness based on information, with special emphasis on the young public. </a:t>
            </a:r>
          </a:p>
          <a:p>
            <a:pPr algn="just"/>
            <a:r>
              <a:rPr lang="en-US" altLang="ja-JP" sz="1600" b="1" dirty="0" smtClean="0">
                <a:solidFill>
                  <a:srgbClr val="1C1C1C"/>
                </a:solidFill>
                <a:ea typeface="ＭＳ Ｐゴシック" pitchFamily="1" charset="-128"/>
              </a:rPr>
              <a:t>Restore civil society’s interest in politics.</a:t>
            </a:r>
          </a:p>
          <a:p>
            <a:pPr algn="just"/>
            <a:r>
              <a:rPr lang="en-US" sz="1600" b="1" dirty="0" smtClean="0">
                <a:solidFill>
                  <a:srgbClr val="1C1C1C"/>
                </a:solidFill>
              </a:rPr>
              <a:t>Generate more than a campaign, a social and cultural movement.</a:t>
            </a:r>
            <a:endParaRPr lang="en-US" altLang="ja-JP" sz="1600" b="1" dirty="0">
              <a:solidFill>
                <a:srgbClr val="1C1C1C"/>
              </a:solidFill>
              <a:ea typeface="ＭＳ Ｐゴシック" pitchFamily="1" charset="-128"/>
            </a:endParaRPr>
          </a:p>
        </p:txBody>
      </p:sp>
      <p:sp>
        <p:nvSpPr>
          <p:cNvPr id="10" name="9 Rectángulo"/>
          <p:cNvSpPr/>
          <p:nvPr/>
        </p:nvSpPr>
        <p:spPr>
          <a:xfrm>
            <a:off x="755576" y="4365104"/>
            <a:ext cx="6840760" cy="369332"/>
          </a:xfrm>
          <a:prstGeom prst="rect">
            <a:avLst/>
          </a:prstGeom>
        </p:spPr>
        <p:txBody>
          <a:bodyPr wrap="square">
            <a:spAutoFit/>
          </a:bodyPr>
          <a:lstStyle/>
          <a:p>
            <a:pPr>
              <a:spcBef>
                <a:spcPct val="50000"/>
              </a:spcBef>
            </a:pPr>
            <a:r>
              <a:rPr lang="en-US" b="1" dirty="0" smtClean="0">
                <a:solidFill>
                  <a:srgbClr val="FF0000"/>
                </a:solidFill>
              </a:rPr>
              <a:t>Objectives of the campaign</a:t>
            </a:r>
            <a:endParaRPr lang="en-US" b="1" dirty="0"/>
          </a:p>
        </p:txBody>
      </p:sp>
      <p:sp>
        <p:nvSpPr>
          <p:cNvPr id="11" name="10 Título"/>
          <p:cNvSpPr>
            <a:spLocks noGrp="1"/>
          </p:cNvSpPr>
          <p:nvPr>
            <p:ph type="title"/>
          </p:nvPr>
        </p:nvSpPr>
        <p:spPr>
          <a:xfrm>
            <a:off x="755576" y="4725144"/>
            <a:ext cx="7931224" cy="1512168"/>
          </a:xfrm>
        </p:spPr>
        <p:txBody>
          <a:bodyPr>
            <a:normAutofit/>
          </a:bodyPr>
          <a:lstStyle/>
          <a:p>
            <a:pPr algn="l"/>
            <a:r>
              <a:rPr lang="en-US" sz="1600" b="1" dirty="0" smtClean="0"/>
              <a:t>Change in attitude: </a:t>
            </a:r>
            <a:r>
              <a:rPr lang="en-US" sz="1600" dirty="0" smtClean="0">
                <a:solidFill>
                  <a:srgbClr val="1C1C1C"/>
                </a:solidFill>
                <a:ea typeface="ＭＳ Ｐゴシック" pitchFamily="1" charset="-128"/>
              </a:rPr>
              <a:t>That voters will be conscious of the value of their vote. </a:t>
            </a:r>
            <a:r>
              <a:rPr lang="en-US" sz="1600" dirty="0" smtClean="0">
                <a:solidFill>
                  <a:srgbClr val="1C1C1C"/>
                </a:solidFill>
              </a:rPr>
              <a:t/>
            </a:r>
            <a:br>
              <a:rPr lang="en-US" sz="1600" dirty="0" smtClean="0">
                <a:solidFill>
                  <a:srgbClr val="1C1C1C"/>
                </a:solidFill>
              </a:rPr>
            </a:br>
            <a:r>
              <a:rPr lang="en-US" sz="1600" b="1" dirty="0" smtClean="0">
                <a:ea typeface="ＭＳ Ｐゴシック" pitchFamily="1" charset="-128"/>
              </a:rPr>
              <a:t>Change in behavior: </a:t>
            </a:r>
            <a:r>
              <a:rPr lang="en-US" sz="1600" dirty="0" smtClean="0">
                <a:solidFill>
                  <a:srgbClr val="1C1C1C"/>
                </a:solidFill>
                <a:ea typeface="ＭＳ Ｐゴシック" pitchFamily="1" charset="-128"/>
              </a:rPr>
              <a:t>That the citizen will be informed before voting.</a:t>
            </a:r>
            <a:r>
              <a:rPr lang="en-US" sz="1600" b="1" dirty="0" smtClean="0">
                <a:solidFill>
                  <a:schemeClr val="hlink"/>
                </a:solidFill>
                <a:ea typeface="ＭＳ Ｐゴシック" pitchFamily="1" charset="-128"/>
              </a:rPr>
              <a:t/>
            </a:r>
            <a:br>
              <a:rPr lang="en-US" sz="1600" b="1" dirty="0" smtClean="0">
                <a:solidFill>
                  <a:schemeClr val="hlink"/>
                </a:solidFill>
                <a:ea typeface="ＭＳ Ｐゴシック" pitchFamily="1" charset="-128"/>
              </a:rPr>
            </a:br>
            <a:endParaRPr lang="en-US" sz="1600" dirty="0"/>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599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dirty="0" smtClean="0">
                <a:solidFill>
                  <a:srgbClr val="FF0000"/>
                </a:solidFill>
              </a:rPr>
              <a:t> </a:t>
            </a:r>
            <a:endParaRPr lang="en-US" sz="2000" dirty="0">
              <a:solidFill>
                <a:srgbClr val="FF0000"/>
              </a:solidFill>
            </a:endParaRPr>
          </a:p>
        </p:txBody>
      </p:sp>
      <p:sp>
        <p:nvSpPr>
          <p:cNvPr id="5" name="Rectangle 3"/>
          <p:cNvSpPr txBox="1">
            <a:spLocks/>
          </p:cNvSpPr>
          <p:nvPr/>
        </p:nvSpPr>
        <p:spPr>
          <a:xfrm>
            <a:off x="457200" y="1052736"/>
            <a:ext cx="8305800" cy="41288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611560" y="1196752"/>
            <a:ext cx="6912768" cy="3330142"/>
          </a:xfrm>
          <a:prstGeom prst="rect">
            <a:avLst/>
          </a:prstGeom>
        </p:spPr>
        <p:txBody>
          <a:bodyPr wrap="square">
            <a:spAutoFit/>
          </a:bodyPr>
          <a:lstStyle/>
          <a:p>
            <a:pPr>
              <a:spcBef>
                <a:spcPct val="20000"/>
              </a:spcBef>
            </a:pPr>
            <a:r>
              <a:rPr lang="en-US" altLang="ja-JP" sz="1600" dirty="0" smtClean="0">
                <a:solidFill>
                  <a:srgbClr val="1C1C1C"/>
                </a:solidFill>
                <a:ea typeface="ＭＳ Ｐゴシック" pitchFamily="1" charset="-128"/>
              </a:rPr>
              <a:t>.</a:t>
            </a:r>
          </a:p>
          <a:p>
            <a:pPr algn="just">
              <a:spcBef>
                <a:spcPct val="20000"/>
              </a:spcBef>
            </a:pPr>
            <a:endParaRPr lang="en-US" altLang="ja-JP" sz="1600" dirty="0" smtClean="0">
              <a:solidFill>
                <a:srgbClr val="FF0000"/>
              </a:solidFill>
              <a:ea typeface="ＭＳ Ｐゴシック" pitchFamily="1" charset="-128"/>
            </a:endParaRPr>
          </a:p>
          <a:p>
            <a:pPr algn="just">
              <a:spcBef>
                <a:spcPct val="20000"/>
              </a:spcBef>
            </a:pPr>
            <a:endParaRPr lang="en-US" altLang="ja-JP" b="1" dirty="0" smtClean="0">
              <a:solidFill>
                <a:srgbClr val="FF0000"/>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smtClean="0">
              <a:solidFill>
                <a:srgbClr val="1C1C1C"/>
              </a:solidFill>
              <a:ea typeface="ＭＳ Ｐゴシック" pitchFamily="1" charset="-128"/>
            </a:endParaRPr>
          </a:p>
          <a:p>
            <a:pPr algn="just">
              <a:spcBef>
                <a:spcPct val="20000"/>
              </a:spcBef>
            </a:pPr>
            <a:endParaRPr lang="en-US" altLang="ja-JP" sz="1600" dirty="0">
              <a:solidFill>
                <a:srgbClr val="1C1C1C"/>
              </a:solidFill>
              <a:ea typeface="ＭＳ Ｐゴシック" pitchFamily="1" charset="-128"/>
            </a:endParaRPr>
          </a:p>
        </p:txBody>
      </p:sp>
      <p:sp>
        <p:nvSpPr>
          <p:cNvPr id="11" name="10 Título"/>
          <p:cNvSpPr>
            <a:spLocks noGrp="1"/>
          </p:cNvSpPr>
          <p:nvPr>
            <p:ph type="ctrTitle"/>
          </p:nvPr>
        </p:nvSpPr>
        <p:spPr/>
        <p:txBody>
          <a:bodyPr>
            <a:normAutofit/>
          </a:bodyPr>
          <a:lstStyle/>
          <a:p>
            <a:pPr algn="l"/>
            <a:r>
              <a:rPr lang="en-US" sz="1600" b="1" dirty="0" smtClean="0">
                <a:solidFill>
                  <a:srgbClr val="1C1C1C"/>
                </a:solidFill>
                <a:latin typeface="Times New Roman" pitchFamily="18" charset="0"/>
                <a:ea typeface="ＭＳ Ｐゴシック" pitchFamily="1" charset="-128"/>
              </a:rPr>
              <a:t/>
            </a:r>
            <a:br>
              <a:rPr lang="en-US" sz="1600" b="1" dirty="0" smtClean="0">
                <a:solidFill>
                  <a:srgbClr val="1C1C1C"/>
                </a:solidFill>
                <a:latin typeface="Times New Roman" pitchFamily="18" charset="0"/>
                <a:ea typeface="ＭＳ Ｐゴシック" pitchFamily="1" charset="-128"/>
              </a:rPr>
            </a:br>
            <a:r>
              <a:rPr lang="en-US" sz="1600" b="1" dirty="0" smtClean="0">
                <a:solidFill>
                  <a:schemeClr val="hlink"/>
                </a:solidFill>
                <a:ea typeface="ＭＳ Ｐゴシック" pitchFamily="1" charset="-128"/>
              </a:rPr>
              <a:t/>
            </a:r>
            <a:br>
              <a:rPr lang="en-US" sz="1600" b="1" dirty="0" smtClean="0">
                <a:solidFill>
                  <a:schemeClr val="hlink"/>
                </a:solidFill>
                <a:ea typeface="ＭＳ Ｐゴシック" pitchFamily="1" charset="-128"/>
              </a:rPr>
            </a:br>
            <a:endParaRPr lang="es-PE" sz="1600" dirty="0"/>
          </a:p>
        </p:txBody>
      </p:sp>
      <p:sp>
        <p:nvSpPr>
          <p:cNvPr id="12" name="11 Subtítulo"/>
          <p:cNvSpPr>
            <a:spLocks noGrp="1"/>
          </p:cNvSpPr>
          <p:nvPr>
            <p:ph type="subTitle" idx="1"/>
          </p:nvPr>
        </p:nvSpPr>
        <p:spPr>
          <a:xfrm>
            <a:off x="467544" y="620688"/>
            <a:ext cx="7304856" cy="5400600"/>
          </a:xfrm>
        </p:spPr>
        <p:txBody>
          <a:bodyPr>
            <a:normAutofit fontScale="25000" lnSpcReduction="20000"/>
          </a:bodyPr>
          <a:lstStyle/>
          <a:p>
            <a:r>
              <a:rPr lang="en-US" sz="6400" b="1" dirty="0" smtClean="0">
                <a:solidFill>
                  <a:srgbClr val="FF0000"/>
                </a:solidFill>
              </a:rPr>
              <a:t>GENERAL RESULTS</a:t>
            </a:r>
            <a:endParaRPr lang="en-US" sz="6400" dirty="0" smtClean="0">
              <a:solidFill>
                <a:srgbClr val="FF0000"/>
              </a:solidFill>
            </a:endParaRPr>
          </a:p>
          <a:p>
            <a:pPr algn="just"/>
            <a:r>
              <a:rPr lang="en-US" sz="1700" b="1" dirty="0" smtClean="0">
                <a:solidFill>
                  <a:schemeClr val="tx1"/>
                </a:solidFill>
              </a:rPr>
              <a:t> </a:t>
            </a:r>
          </a:p>
          <a:p>
            <a:pPr algn="just"/>
            <a:r>
              <a:rPr lang="en-US" sz="6400" b="1" dirty="0" smtClean="0">
                <a:solidFill>
                  <a:srgbClr val="FF0000"/>
                </a:solidFill>
              </a:rPr>
              <a:t>Internal:</a:t>
            </a:r>
          </a:p>
          <a:p>
            <a:pPr lvl="1" algn="just"/>
            <a:r>
              <a:rPr lang="en-US" sz="6400" b="1" dirty="0" smtClean="0">
                <a:solidFill>
                  <a:schemeClr val="tx1"/>
                </a:solidFill>
              </a:rPr>
              <a:t>Strengthened the JNE’s institutional legitimacy for political groups and citizens. </a:t>
            </a:r>
          </a:p>
          <a:p>
            <a:pPr lvl="1" algn="just"/>
            <a:r>
              <a:rPr lang="en-US" sz="6400" b="1" dirty="0" smtClean="0">
                <a:solidFill>
                  <a:schemeClr val="tx1"/>
                </a:solidFill>
              </a:rPr>
              <a:t>Recognition that the JNE guarantees impartiality in elections. </a:t>
            </a:r>
          </a:p>
          <a:p>
            <a:pPr algn="just"/>
            <a:r>
              <a:rPr lang="en-US" sz="6400" b="1" dirty="0" smtClean="0">
                <a:solidFill>
                  <a:srgbClr val="FF0000"/>
                </a:solidFill>
              </a:rPr>
              <a:t>External:</a:t>
            </a:r>
          </a:p>
          <a:p>
            <a:pPr marL="457200" lvl="2" algn="just"/>
            <a:r>
              <a:rPr lang="en-US" sz="6400" b="1" dirty="0" smtClean="0">
                <a:solidFill>
                  <a:schemeClr val="tx1"/>
                </a:solidFill>
              </a:rPr>
              <a:t>Citizens have greater interest and participation in becoming informed during the electoral process.</a:t>
            </a:r>
          </a:p>
          <a:p>
            <a:pPr marL="457200" lvl="2" algn="just"/>
            <a:r>
              <a:rPr lang="en-US" sz="6400" b="1" dirty="0" smtClean="0">
                <a:solidFill>
                  <a:schemeClr val="tx1"/>
                </a:solidFill>
              </a:rPr>
              <a:t>Voters have more access to relevant information for deciding how to vote. </a:t>
            </a:r>
          </a:p>
          <a:p>
            <a:pPr algn="just"/>
            <a:endParaRPr lang="en-US" sz="6400" b="1" dirty="0" smtClean="0">
              <a:solidFill>
                <a:schemeClr val="tx1"/>
              </a:solidFill>
            </a:endParaRPr>
          </a:p>
          <a:p>
            <a:pPr algn="just"/>
            <a:r>
              <a:rPr lang="en-US" sz="6400" b="1" dirty="0" smtClean="0">
                <a:solidFill>
                  <a:srgbClr val="FF0000"/>
                </a:solidFill>
              </a:rPr>
              <a:t>For the citizens:</a:t>
            </a:r>
          </a:p>
          <a:p>
            <a:pPr algn="just"/>
            <a:endParaRPr lang="en-US" sz="6400" b="1" dirty="0" smtClean="0">
              <a:solidFill>
                <a:srgbClr val="FF0000"/>
              </a:solidFill>
            </a:endParaRPr>
          </a:p>
          <a:p>
            <a:pPr algn="just"/>
            <a:r>
              <a:rPr lang="en-US" sz="6400" b="1" dirty="0" smtClean="0">
                <a:solidFill>
                  <a:srgbClr val="FF0000"/>
                </a:solidFill>
              </a:rPr>
              <a:t>Direct</a:t>
            </a:r>
          </a:p>
          <a:p>
            <a:pPr lvl="0" algn="just"/>
            <a:r>
              <a:rPr lang="en-US" sz="6400" b="1" dirty="0" smtClean="0">
                <a:solidFill>
                  <a:schemeClr val="tx1"/>
                </a:solidFill>
              </a:rPr>
              <a:t>	Millions of voters have directly accessed the information generated by 	Informed Vote. </a:t>
            </a:r>
          </a:p>
          <a:p>
            <a:pPr lvl="0" algn="just"/>
            <a:r>
              <a:rPr lang="en-US" sz="6400" b="1" dirty="0" smtClean="0">
                <a:solidFill>
                  <a:schemeClr val="tx1"/>
                </a:solidFill>
              </a:rPr>
              <a:t>           </a:t>
            </a:r>
          </a:p>
          <a:p>
            <a:pPr algn="just"/>
            <a:r>
              <a:rPr lang="en-US" sz="6400" b="1" dirty="0" smtClean="0">
                <a:solidFill>
                  <a:srgbClr val="FF0000"/>
                </a:solidFill>
              </a:rPr>
              <a:t>Indirect</a:t>
            </a:r>
          </a:p>
          <a:p>
            <a:pPr lvl="0" algn="just"/>
            <a:r>
              <a:rPr lang="en-US" sz="6400" b="1" dirty="0" smtClean="0">
                <a:solidFill>
                  <a:schemeClr val="tx1"/>
                </a:solidFill>
              </a:rPr>
              <a:t> 	The public has demonstrated greater interest in knowing information 	about the candidates and the electoral process. </a:t>
            </a:r>
          </a:p>
          <a:p>
            <a:pPr marL="457200" lvl="2" algn="just">
              <a:buFont typeface="Arial" pitchFamily="34" charset="0"/>
              <a:buChar char="•"/>
            </a:pPr>
            <a:endParaRPr lang="es-PE" sz="5600" dirty="0" smtClean="0">
              <a:solidFill>
                <a:schemeClr val="tx1"/>
              </a:solidFill>
            </a:endParaRPr>
          </a:p>
          <a:p>
            <a:endParaRPr lang="es-PE" dirty="0"/>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527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solidFill>
                  <a:srgbClr val="FF0000"/>
                </a:solidFill>
              </a:rPr>
              <a:t>Practical achievements</a:t>
            </a:r>
            <a:endParaRPr lang="en-US" sz="3200" dirty="0">
              <a:solidFill>
                <a:srgbClr val="FF0000"/>
              </a:solidFill>
            </a:endParaRPr>
          </a:p>
        </p:txBody>
      </p:sp>
      <p:sp>
        <p:nvSpPr>
          <p:cNvPr id="5" name="Rectangle 3"/>
          <p:cNvSpPr txBox="1">
            <a:spLocks/>
          </p:cNvSpPr>
          <p:nvPr/>
        </p:nvSpPr>
        <p:spPr>
          <a:xfrm>
            <a:off x="457200" y="1052736"/>
            <a:ext cx="8075240" cy="5184576"/>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b="1" dirty="0" smtClean="0">
                <a:solidFill>
                  <a:srgbClr val="FF0000"/>
                </a:solidFill>
              </a:rPr>
              <a:t>The project gave voters more sources and access to information. </a:t>
            </a:r>
          </a:p>
          <a:p>
            <a:pPr marL="914400" indent="-461963" algn="just">
              <a:buNone/>
            </a:pPr>
            <a:r>
              <a:rPr lang="en-US" sz="1600" dirty="0" smtClean="0"/>
              <a:t>	</a:t>
            </a:r>
            <a:r>
              <a:rPr lang="en-US" sz="1400" dirty="0" smtClean="0"/>
              <a:t>Survey done by </a:t>
            </a:r>
            <a:r>
              <a:rPr lang="en-US" sz="1400" dirty="0" err="1" smtClean="0"/>
              <a:t>Ipsos</a:t>
            </a:r>
            <a:r>
              <a:rPr lang="en-US" sz="1400" dirty="0" smtClean="0"/>
              <a:t> </a:t>
            </a:r>
            <a:r>
              <a:rPr lang="en-US" sz="1400" dirty="0" err="1" smtClean="0"/>
              <a:t>Apoyo</a:t>
            </a:r>
            <a:r>
              <a:rPr lang="en-US" sz="1400" dirty="0" smtClean="0"/>
              <a:t>, </a:t>
            </a:r>
            <a:r>
              <a:rPr lang="en-US" sz="1400" i="1" dirty="0" smtClean="0"/>
              <a:t>2011, </a:t>
            </a:r>
            <a:r>
              <a:rPr lang="en-US" sz="1400" dirty="0" smtClean="0"/>
              <a:t>in which 78% of the respondents said they agree or highly agree that through the  JNE’s “Informed Vote” they received more information about the candidates, nearly 50% of the voters recognized “Informed Vote,” and 47% of the citizens said that “Informed Vote” informed them before they voted. </a:t>
            </a:r>
          </a:p>
          <a:p>
            <a:pPr algn="just">
              <a:buNone/>
            </a:pPr>
            <a:r>
              <a:rPr lang="en-US" sz="1400" dirty="0" smtClean="0"/>
              <a:t>		</a:t>
            </a:r>
            <a:r>
              <a:rPr lang="en-US" sz="1100" dirty="0" smtClean="0"/>
              <a:t>Source: Evaluation of Informed Vote. 2011.  </a:t>
            </a:r>
            <a:r>
              <a:rPr lang="en-US" sz="1100" dirty="0" err="1" smtClean="0"/>
              <a:t>Ipsos</a:t>
            </a:r>
            <a:r>
              <a:rPr lang="en-US" sz="1100" dirty="0" smtClean="0"/>
              <a:t> </a:t>
            </a:r>
            <a:r>
              <a:rPr lang="en-US" sz="1100" dirty="0" err="1" smtClean="0"/>
              <a:t>Apoyo</a:t>
            </a:r>
            <a:r>
              <a:rPr lang="en-US" sz="1100" dirty="0" smtClean="0"/>
              <a:t> </a:t>
            </a:r>
            <a:r>
              <a:rPr lang="en-US" sz="1100" dirty="0" err="1" smtClean="0"/>
              <a:t>Opinión</a:t>
            </a:r>
            <a:r>
              <a:rPr lang="en-US" sz="1100" dirty="0" smtClean="0"/>
              <a:t> y Mercado.</a:t>
            </a:r>
          </a:p>
          <a:p>
            <a:pPr>
              <a:buNone/>
            </a:pPr>
            <a:endParaRPr lang="en-US" sz="1600" b="1" dirty="0" smtClean="0"/>
          </a:p>
          <a:p>
            <a:r>
              <a:rPr lang="en-US" sz="1600" b="1" dirty="0" smtClean="0">
                <a:solidFill>
                  <a:srgbClr val="FF0000"/>
                </a:solidFill>
              </a:rPr>
              <a:t>Voters change of attitude for seeking information.</a:t>
            </a:r>
          </a:p>
          <a:p>
            <a:pPr marL="914400" indent="-461963">
              <a:buNone/>
            </a:pPr>
            <a:r>
              <a:rPr lang="en-US" sz="1600" dirty="0" smtClean="0"/>
              <a:t>	</a:t>
            </a:r>
            <a:r>
              <a:rPr lang="en-US" sz="1500" dirty="0" smtClean="0"/>
              <a:t>With </a:t>
            </a:r>
            <a:r>
              <a:rPr lang="en-US" sz="1600" dirty="0"/>
              <a:t>respect</a:t>
            </a:r>
            <a:r>
              <a:rPr lang="en-US" sz="1500" dirty="0" smtClean="0"/>
              <a:t> to the achievements of “Informed Vote,” voters said that in comparison with the elections of recent years, their attitude changed about searching for information on which to cast an informed vote. </a:t>
            </a:r>
          </a:p>
          <a:p>
            <a:pPr>
              <a:buNone/>
            </a:pPr>
            <a:r>
              <a:rPr lang="en-US" sz="1200" dirty="0" smtClean="0"/>
              <a:t>		Source: Qualitative Study on attitudes toward elections and Informed Vote. Arellano Marketing. 2011.</a:t>
            </a:r>
          </a:p>
          <a:p>
            <a:pPr>
              <a:buNone/>
            </a:pPr>
            <a:endParaRPr lang="en-US" sz="1200" dirty="0" smtClean="0"/>
          </a:p>
          <a:p>
            <a:r>
              <a:rPr lang="en-US" sz="1600" b="1" dirty="0" smtClean="0">
                <a:solidFill>
                  <a:srgbClr val="FF0000"/>
                </a:solidFill>
              </a:rPr>
              <a:t>More positive perception of democracy.</a:t>
            </a:r>
          </a:p>
          <a:p>
            <a:pPr marL="914400" indent="-461963">
              <a:buNone/>
            </a:pPr>
            <a:r>
              <a:rPr lang="en-US" sz="1600" dirty="0" smtClean="0"/>
              <a:t>	There was also a more positive perception of and attitude toward democracy, because the strategies have been the most helpful elements for making their voting decision; they are satisfied with the information that was available on Informed Vote’s web site. </a:t>
            </a:r>
            <a:endParaRPr lang="en-US" sz="1500" dirty="0" smtClean="0"/>
          </a:p>
          <a:p>
            <a:pPr>
              <a:buNone/>
            </a:pPr>
            <a:r>
              <a:rPr lang="en-US" sz="1600" dirty="0" smtClean="0"/>
              <a:t>		</a:t>
            </a:r>
            <a:r>
              <a:rPr lang="en-US" sz="1100" dirty="0" smtClean="0"/>
              <a:t>Source: Qualitative Study on attitudes toward elections and Informed Vote. Arellano Marketing. 2011.</a:t>
            </a:r>
            <a:endParaRPr lang="es-PE" sz="1400" dirty="0" smtClean="0"/>
          </a:p>
          <a:p>
            <a:endParaRPr lang="es-PE" sz="1400" dirty="0" smtClean="0"/>
          </a:p>
          <a:p>
            <a:pPr>
              <a:buNone/>
            </a:pPr>
            <a:endParaRPr lang="es-PE" sz="1400" dirty="0" smtClean="0"/>
          </a:p>
          <a:p>
            <a:endParaRPr lang="es-PE" sz="900" dirty="0" smtClean="0"/>
          </a:p>
          <a:p>
            <a:pPr>
              <a:buNone/>
            </a:pPr>
            <a:r>
              <a:rPr lang="es-PE" sz="1400" baseline="30000" dirty="0" smtClean="0"/>
              <a:t>(</a:t>
            </a:r>
            <a:endParaRPr lang="es-PE" sz="1400" dirty="0" smtClean="0"/>
          </a:p>
          <a:p>
            <a:endParaRPr lang="es-PE" sz="1400"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2057</TotalTime>
  <Words>520</Words>
  <Application>Microsoft Office PowerPoint</Application>
  <PresentationFormat>On-screen Show (4:3)</PresentationFormat>
  <Paragraphs>160</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Tema de Office</vt:lpstr>
      <vt:lpstr>PowerPoint Presentation</vt:lpstr>
      <vt:lpstr>PowerPoint Presentation</vt:lpstr>
      <vt:lpstr>PowerPoint Presentation</vt:lpstr>
      <vt:lpstr>PowerPoint Presentation</vt:lpstr>
      <vt:lpstr>PowerPoint Presentation</vt:lpstr>
      <vt:lpstr>In other words:  My vote won’t change anything  I don’t trust my authorities  I don’t care about politics  I’m dissatisfied with democracy  Voters lack sufficient information to enable them to understand the duties of the authorities to be elected, the government’s proposals and plans, and the  candidates’ profiles and backgrounds.  </vt:lpstr>
      <vt:lpstr>Change in attitude: That voters will be conscious of the value of their vote.  Change in behavior: That the citizen will be informed before voting. </vt:lpstr>
      <vt:lpstr>  </vt:lpstr>
      <vt:lpstr>PowerPoint Presentation</vt:lpstr>
      <vt:lpstr>PowerPoint Presentation</vt:lpstr>
      <vt:lpstr>PowerPoint Presentation</vt:lpstr>
    </vt:vector>
  </TitlesOfParts>
  <Company>IFE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Gibbran Montero</dc:creator>
  <cp:lastModifiedBy>%username%</cp:lastModifiedBy>
  <cp:revision>127</cp:revision>
  <dcterms:created xsi:type="dcterms:W3CDTF">2014-09-03T22:56:58Z</dcterms:created>
  <dcterms:modified xsi:type="dcterms:W3CDTF">2014-09-17T14:52:10Z</dcterms:modified>
</cp:coreProperties>
</file>